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57" r:id="rId2"/>
    <p:sldId id="269" r:id="rId3"/>
    <p:sldId id="274" r:id="rId4"/>
    <p:sldId id="308" r:id="rId5"/>
    <p:sldId id="296" r:id="rId6"/>
    <p:sldId id="297" r:id="rId7"/>
    <p:sldId id="299" r:id="rId8"/>
    <p:sldId id="300" r:id="rId9"/>
    <p:sldId id="301" r:id="rId10"/>
    <p:sldId id="302" r:id="rId11"/>
    <p:sldId id="303" r:id="rId12"/>
    <p:sldId id="304" r:id="rId13"/>
    <p:sldId id="305" r:id="rId14"/>
    <p:sldId id="298" r:id="rId15"/>
    <p:sldId id="310" r:id="rId16"/>
    <p:sldId id="311" r:id="rId17"/>
    <p:sldId id="312" r:id="rId18"/>
    <p:sldId id="313" r:id="rId19"/>
    <p:sldId id="314" r:id="rId20"/>
    <p:sldId id="286" r:id="rId21"/>
    <p:sldId id="287" r:id="rId22"/>
    <p:sldId id="283" r:id="rId23"/>
    <p:sldId id="284" r:id="rId24"/>
    <p:sldId id="264" r:id="rId25"/>
    <p:sldId id="279" r:id="rId26"/>
    <p:sldId id="275" r:id="rId27"/>
    <p:sldId id="281" r:id="rId28"/>
    <p:sldId id="289" r:id="rId29"/>
    <p:sldId id="280" r:id="rId30"/>
    <p:sldId id="285" r:id="rId31"/>
    <p:sldId id="291" r:id="rId32"/>
    <p:sldId id="293" r:id="rId33"/>
    <p:sldId id="259" r:id="rId34"/>
    <p:sldId id="315" r:id="rId35"/>
    <p:sldId id="307" r:id="rId36"/>
    <p:sldId id="260" r:id="rId37"/>
  </p:sldIdLst>
  <p:sldSz cx="9144000" cy="6858000" type="screen4x3"/>
  <p:notesSz cx="6735763" cy="9866313"/>
  <p:defaultTextStyle>
    <a:defPPr>
      <a:defRPr lang="ja-JP"/>
    </a:defPPr>
    <a:lvl1pPr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FF"/>
    <a:srgbClr val="000066"/>
    <a:srgbClr val="003300"/>
    <a:srgbClr val="99FF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8" autoAdjust="0"/>
    <p:restoredTop sz="90647" autoAdjust="0"/>
  </p:normalViewPr>
  <p:slideViewPr>
    <p:cSldViewPr>
      <p:cViewPr varScale="1">
        <p:scale>
          <a:sx n="103" d="100"/>
          <a:sy n="103" d="100"/>
        </p:scale>
        <p:origin x="21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4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ja-JP" dirty="0"/>
          </a:p>
        </p:txBody>
      </p:sp>
      <p:sp>
        <p:nvSpPr>
          <p:cNvPr id="22531" name="Rectangle 3"/>
          <p:cNvSpPr>
            <a:spLocks noGrp="1" noChangeArrowheads="1"/>
          </p:cNvSpPr>
          <p:nvPr>
            <p:ph type="dt" sz="quarter" idx="1"/>
          </p:nvPr>
        </p:nvSpPr>
        <p:spPr bwMode="auto">
          <a:xfrm>
            <a:off x="3816932"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ja-JP" dirty="0"/>
          </a:p>
        </p:txBody>
      </p:sp>
      <p:sp>
        <p:nvSpPr>
          <p:cNvPr id="22532" name="Rectangle 4"/>
          <p:cNvSpPr>
            <a:spLocks noGrp="1" noChangeArrowheads="1"/>
          </p:cNvSpPr>
          <p:nvPr>
            <p:ph type="ftr" sz="quarter" idx="2"/>
          </p:nvPr>
        </p:nvSpPr>
        <p:spPr bwMode="auto">
          <a:xfrm>
            <a:off x="0" y="9372997"/>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ja-JP" dirty="0"/>
          </a:p>
        </p:txBody>
      </p:sp>
      <p:sp>
        <p:nvSpPr>
          <p:cNvPr id="22533" name="Rectangle 5"/>
          <p:cNvSpPr>
            <a:spLocks noGrp="1" noChangeArrowheads="1"/>
          </p:cNvSpPr>
          <p:nvPr>
            <p:ph type="sldNum" sz="quarter" idx="3"/>
          </p:nvPr>
        </p:nvSpPr>
        <p:spPr bwMode="auto">
          <a:xfrm>
            <a:off x="3816932" y="9372997"/>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4B6AB42-44B8-4820-83F5-F64A981F3AC2}" type="slidenum">
              <a:rPr lang="en-US" altLang="ja-JP"/>
              <a:pPr>
                <a:defRPr/>
              </a:pPr>
              <a:t>‹#›</a:t>
            </a:fld>
            <a:endParaRPr lang="en-US" altLang="ja-JP" dirty="0"/>
          </a:p>
        </p:txBody>
      </p:sp>
    </p:spTree>
    <p:extLst>
      <p:ext uri="{BB962C8B-B14F-4D97-AF65-F5344CB8AC3E}">
        <p14:creationId xmlns:p14="http://schemas.microsoft.com/office/powerpoint/2010/main" val="212359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ja-JP" dirty="0"/>
          </a:p>
        </p:txBody>
      </p:sp>
      <p:sp>
        <p:nvSpPr>
          <p:cNvPr id="5123" name="Rectangle 3"/>
          <p:cNvSpPr>
            <a:spLocks noGrp="1" noChangeArrowheads="1"/>
          </p:cNvSpPr>
          <p:nvPr>
            <p:ph type="dt" idx="1"/>
          </p:nvPr>
        </p:nvSpPr>
        <p:spPr bwMode="auto">
          <a:xfrm>
            <a:off x="3816932"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ja-JP" dirty="0"/>
          </a:p>
        </p:txBody>
      </p:sp>
      <p:sp>
        <p:nvSpPr>
          <p:cNvPr id="1946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898102" y="4686499"/>
            <a:ext cx="4939560" cy="443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0" y="9372997"/>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ja-JP" dirty="0"/>
          </a:p>
        </p:txBody>
      </p:sp>
      <p:sp>
        <p:nvSpPr>
          <p:cNvPr id="5127" name="Rectangle 7"/>
          <p:cNvSpPr>
            <a:spLocks noGrp="1" noChangeArrowheads="1"/>
          </p:cNvSpPr>
          <p:nvPr>
            <p:ph type="sldNum" sz="quarter" idx="5"/>
          </p:nvPr>
        </p:nvSpPr>
        <p:spPr bwMode="auto">
          <a:xfrm>
            <a:off x="3816932" y="9372997"/>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9553351-97F4-47FA-9B72-7A9BE6DBDD57}" type="slidenum">
              <a:rPr lang="en-US" altLang="ja-JP"/>
              <a:pPr>
                <a:defRPr/>
              </a:pPr>
              <a:t>‹#›</a:t>
            </a:fld>
            <a:endParaRPr lang="en-US" altLang="ja-JP" dirty="0"/>
          </a:p>
        </p:txBody>
      </p:sp>
    </p:spTree>
    <p:extLst>
      <p:ext uri="{BB962C8B-B14F-4D97-AF65-F5344CB8AC3E}">
        <p14:creationId xmlns:p14="http://schemas.microsoft.com/office/powerpoint/2010/main" val="3448094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500800-E6E6-4D71-A217-0B54468FC517}"/>
              </a:ext>
            </a:extLst>
          </p:cNvPr>
          <p:cNvSpPr>
            <a:spLocks noGrp="1" noChangeArrowheads="1"/>
          </p:cNvSpPr>
          <p:nvPr>
            <p:ph type="sldNum" sz="quarter" idx="5"/>
          </p:nvPr>
        </p:nvSpPr>
        <p:spPr>
          <a:ln/>
        </p:spPr>
        <p:txBody>
          <a:bodyPr/>
          <a:lstStyle/>
          <a:p>
            <a:fld id="{339678A5-5A8D-4331-AFEF-2B2D73D0757B}" type="slidenum">
              <a:rPr lang="en-US" altLang="ja-JP"/>
              <a:pPr/>
              <a:t>2</a:t>
            </a:fld>
            <a:endParaRPr lang="en-US" altLang="ja-JP"/>
          </a:p>
        </p:txBody>
      </p:sp>
      <p:sp>
        <p:nvSpPr>
          <p:cNvPr id="31746" name="Rectangle 2">
            <a:extLst>
              <a:ext uri="{FF2B5EF4-FFF2-40B4-BE49-F238E27FC236}">
                <a16:creationId xmlns:a16="http://schemas.microsoft.com/office/drawing/2014/main" id="{924ACED4-A3F5-4E99-A5CA-D8D1E20ED8EF}"/>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7F6E9A8-588A-4B1D-A29D-7E181C6A148D}"/>
              </a:ext>
            </a:extLst>
          </p:cNvPr>
          <p:cNvSpPr>
            <a:spLocks noGrp="1" noChangeArrowheads="1"/>
          </p:cNvSpPr>
          <p:nvPr>
            <p:ph type="body" idx="1"/>
          </p:nvPr>
        </p:nvSpPr>
        <p:spPr/>
        <p:txBody>
          <a:bodyPr/>
          <a:lstStyle/>
          <a:p>
            <a:r>
              <a:rPr lang="ja-JP" altLang="en-US" dirty="0"/>
              <a:t>最初に、</a:t>
            </a:r>
            <a:r>
              <a:rPr lang="en-US" altLang="ja-JP" dirty="0" err="1"/>
              <a:t>StaVaTester</a:t>
            </a:r>
            <a:r>
              <a:rPr lang="ja-JP" altLang="en-US" dirty="0"/>
              <a:t>の外観検査装置としての位置づけを行います。</a:t>
            </a:r>
            <a:endParaRPr lang="en-US" altLang="ja-JP" dirty="0"/>
          </a:p>
          <a:p>
            <a:r>
              <a:rPr lang="ja-JP" altLang="en-US" dirty="0"/>
              <a:t>製造業の競争力を維持向上させるためには、製造コストの低減が不可欠です。</a:t>
            </a:r>
          </a:p>
          <a:p>
            <a:r>
              <a:rPr lang="ja-JP" altLang="en-US" dirty="0"/>
              <a:t>このためには、製造の自動化、検査の自動化が避けて通れません。</a:t>
            </a:r>
          </a:p>
          <a:p>
            <a:r>
              <a:rPr lang="ja-JP" altLang="en-US" dirty="0"/>
              <a:t>製造の自動化については既にかなり進展していますが、検査についてはまだ改善の余地があります。</a:t>
            </a:r>
          </a:p>
          <a:p>
            <a:r>
              <a:rPr lang="ja-JP" altLang="en-US" dirty="0"/>
              <a:t>検査はスカラー検査とパターン検査に大別できます。</a:t>
            </a:r>
          </a:p>
          <a:p>
            <a:r>
              <a:rPr lang="ja-JP" altLang="en-US" dirty="0"/>
              <a:t>スカラー検査は製品の重量や寸法など、簡単な測定を元にした検査で自動化が容易であり、既に自動化が進展しています。</a:t>
            </a:r>
          </a:p>
          <a:p>
            <a:r>
              <a:rPr lang="ja-JP" altLang="en-US" dirty="0"/>
              <a:t>しかし、パターン検査は製品の外観検査や自動車エンジンの異音検査などパターン情報を対象とする検査であり、自動化が難しい</a:t>
            </a:r>
            <a:endParaRPr lang="en-US" altLang="ja-JP" dirty="0"/>
          </a:p>
          <a:p>
            <a:r>
              <a:rPr lang="ja-JP" altLang="en-US" dirty="0"/>
              <a:t>ためパターン検査の自動化は進展していません。</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07EB6-90E7-445F-B621-A05DC1734DAB}" type="slidenum">
              <a:rPr lang="en-US" altLang="ja-JP"/>
              <a:pPr/>
              <a:t>11</a:t>
            </a:fld>
            <a:endParaRPr lang="en-US" altLang="ja-JP"/>
          </a:p>
        </p:txBody>
      </p:sp>
      <p:sp>
        <p:nvSpPr>
          <p:cNvPr id="188418" name="Rectangle 2"/>
          <p:cNvSpPr>
            <a:spLocks noGrp="1" noRot="1" noChangeAspect="1" noChangeArrowheads="1" noTextEdit="1"/>
          </p:cNvSpPr>
          <p:nvPr>
            <p:ph type="sldImg"/>
          </p:nvPr>
        </p:nvSpPr>
        <p:spPr bwMode="auto">
          <a:xfrm>
            <a:off x="914400" y="749300"/>
            <a:ext cx="4908550" cy="3683000"/>
          </a:xfrm>
          <a:prstGeom prst="rect">
            <a:avLst/>
          </a:prstGeom>
          <a:solidFill>
            <a:srgbClr val="FFFFFF"/>
          </a:solidFill>
          <a:ln>
            <a:solidFill>
              <a:srgbClr val="000000"/>
            </a:solidFill>
            <a:miter lim="800000"/>
            <a:headEnd/>
            <a:tailEnd/>
          </a:ln>
        </p:spPr>
      </p:sp>
      <p:sp>
        <p:nvSpPr>
          <p:cNvPr id="188419" name="Rectangle 3"/>
          <p:cNvSpPr>
            <a:spLocks noGrp="1" noChangeArrowheads="1"/>
          </p:cNvSpPr>
          <p:nvPr>
            <p:ph type="body" idx="1"/>
          </p:nvPr>
        </p:nvSpPr>
        <p:spPr bwMode="auto">
          <a:xfrm>
            <a:off x="899272" y="4686500"/>
            <a:ext cx="4937221" cy="4437558"/>
          </a:xfrm>
          <a:prstGeom prst="rect">
            <a:avLst/>
          </a:prstGeom>
          <a:solidFill>
            <a:srgbClr val="FFFFFF"/>
          </a:solidFill>
          <a:ln>
            <a:solidFill>
              <a:srgbClr val="000000"/>
            </a:solidFill>
            <a:miter lim="800000"/>
            <a:headEnd/>
            <a:tailEnd/>
          </a:ln>
        </p:spPr>
        <p:txBody>
          <a:bodyPr lIns="91426" tIns="45712" rIns="91426" bIns="45712"/>
          <a:lstStyle/>
          <a:p>
            <a:r>
              <a:rPr lang="ja-JP" altLang="en-US" dirty="0"/>
              <a:t>境界学習型</a:t>
            </a:r>
            <a:r>
              <a:rPr lang="en-US" altLang="ja-JP" dirty="0"/>
              <a:t>NN</a:t>
            </a:r>
            <a:r>
              <a:rPr lang="ja-JP" altLang="en-US" dirty="0"/>
              <a:t>はカテゴリの境界線を学習します。このため、学習したカテゴリに属するものは正しく判定します（過検出少）。</a:t>
            </a:r>
          </a:p>
          <a:p>
            <a:r>
              <a:rPr lang="ja-JP" altLang="en-US" dirty="0"/>
              <a:t>一方、「ｃ」を判定すると「ａ」でも「ｂ」でもないと正しく判定します（見落し少）。このため、境界学習型</a:t>
            </a:r>
            <a:r>
              <a:rPr lang="en-US" altLang="ja-JP" dirty="0"/>
              <a:t>NN</a:t>
            </a:r>
            <a:r>
              <a:rPr lang="ja-JP" altLang="en-US" dirty="0"/>
              <a:t>を</a:t>
            </a:r>
            <a:endParaRPr lang="en-US" altLang="ja-JP" dirty="0"/>
          </a:p>
          <a:p>
            <a:r>
              <a:rPr lang="ja-JP" altLang="en-US" dirty="0"/>
              <a:t>識別技術として使用すると良品と不良品の頻度分布曲線が交差しないことが期待されます。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実際に、境界学習型</a:t>
            </a:r>
            <a:r>
              <a:rPr lang="en-US" altLang="ja-JP" dirty="0"/>
              <a:t>NN</a:t>
            </a:r>
            <a:r>
              <a:rPr lang="ja-JP" altLang="en-US" dirty="0"/>
              <a:t>方式を適用して自動車用デフギア検査装置では、数十万セットの検査で間違いが</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生じませんでした（検査精度：</a:t>
            </a:r>
            <a:r>
              <a:rPr lang="en-US" altLang="ja-JP" dirty="0"/>
              <a:t>99.999</a:t>
            </a:r>
            <a:r>
              <a:rPr lang="ja-JP" altLang="en-US" dirty="0"/>
              <a:t>％以上）。また、自動車用エンジンの検査でも必須の検査装置</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として使用して頂いています。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一方、自動車タイヤ締結用ナットを対象にした画像検査装置では、</a:t>
            </a:r>
            <a:r>
              <a:rPr lang="en-US" altLang="ja-JP" dirty="0"/>
              <a:t>26000</a:t>
            </a:r>
            <a:r>
              <a:rPr lang="ja-JP" altLang="en-US" dirty="0"/>
              <a:t>画像に対する検査で間違いが</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生じませんでした（検査精度：</a:t>
            </a:r>
            <a:r>
              <a:rPr lang="en-US" altLang="ja-JP" dirty="0"/>
              <a:t>99.99</a:t>
            </a:r>
            <a:r>
              <a:rPr lang="ja-JP" altLang="en-US" dirty="0"/>
              <a:t>％以上）。</a:t>
            </a:r>
          </a:p>
          <a:p>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07EB6-90E7-445F-B621-A05DC1734DAB}" type="slidenum">
              <a:rPr lang="en-US" altLang="ja-JP"/>
              <a:pPr/>
              <a:t>12</a:t>
            </a:fld>
            <a:endParaRPr lang="en-US" altLang="ja-JP"/>
          </a:p>
        </p:txBody>
      </p:sp>
      <p:sp>
        <p:nvSpPr>
          <p:cNvPr id="188418" name="Rectangle 2"/>
          <p:cNvSpPr>
            <a:spLocks noGrp="1" noRot="1" noChangeAspect="1" noChangeArrowheads="1" noTextEdit="1"/>
          </p:cNvSpPr>
          <p:nvPr>
            <p:ph type="sldImg"/>
          </p:nvPr>
        </p:nvSpPr>
        <p:spPr bwMode="auto">
          <a:xfrm>
            <a:off x="914400" y="749300"/>
            <a:ext cx="4908550" cy="3683000"/>
          </a:xfrm>
          <a:prstGeom prst="rect">
            <a:avLst/>
          </a:prstGeom>
          <a:solidFill>
            <a:srgbClr val="FFFFFF"/>
          </a:solidFill>
          <a:ln>
            <a:solidFill>
              <a:srgbClr val="000000"/>
            </a:solidFill>
            <a:miter lim="800000"/>
            <a:headEnd/>
            <a:tailEnd/>
          </a:ln>
        </p:spPr>
      </p:sp>
      <p:sp>
        <p:nvSpPr>
          <p:cNvPr id="188419" name="Rectangle 3"/>
          <p:cNvSpPr>
            <a:spLocks noGrp="1" noChangeArrowheads="1"/>
          </p:cNvSpPr>
          <p:nvPr>
            <p:ph type="body" idx="1"/>
          </p:nvPr>
        </p:nvSpPr>
        <p:spPr bwMode="auto">
          <a:xfrm>
            <a:off x="899272" y="4686500"/>
            <a:ext cx="4937221" cy="4437558"/>
          </a:xfrm>
          <a:prstGeom prst="rect">
            <a:avLst/>
          </a:prstGeom>
          <a:solidFill>
            <a:srgbClr val="FFFFFF"/>
          </a:solidFill>
          <a:ln>
            <a:solidFill>
              <a:srgbClr val="000000"/>
            </a:solidFill>
            <a:miter lim="800000"/>
            <a:headEnd/>
            <a:tailEnd/>
          </a:ln>
        </p:spPr>
        <p:txBody>
          <a:bodyPr lIns="91426" tIns="45712" rIns="91426" bIns="45712"/>
          <a:lstStyle/>
          <a:p>
            <a:r>
              <a:rPr lang="ja-JP" altLang="en-US" dirty="0"/>
              <a:t>自動車用エンジン音による自動車用製品検査の検討段階での分析結果を示します。境界学習型</a:t>
            </a:r>
            <a:r>
              <a:rPr lang="en-US" altLang="ja-JP" dirty="0"/>
              <a:t>NN</a:t>
            </a:r>
            <a:r>
              <a:rPr lang="ja-JP" altLang="en-US" dirty="0"/>
              <a:t>を使用すると良否を判定できることが</a:t>
            </a:r>
            <a:endParaRPr lang="en-US" altLang="ja-JP" dirty="0"/>
          </a:p>
          <a:p>
            <a:r>
              <a:rPr lang="ja-JP" altLang="en-US" dirty="0"/>
              <a:t>分かりましたが、同じデータに対してマハラノビス距離を適用すると良否を判定来そうにない結果が得られています。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07EB6-90E7-445F-B621-A05DC1734DAB}" type="slidenum">
              <a:rPr lang="en-US" altLang="ja-JP"/>
              <a:pPr/>
              <a:t>13</a:t>
            </a:fld>
            <a:endParaRPr lang="en-US" altLang="ja-JP"/>
          </a:p>
        </p:txBody>
      </p:sp>
      <p:sp>
        <p:nvSpPr>
          <p:cNvPr id="188418" name="Rectangle 2"/>
          <p:cNvSpPr>
            <a:spLocks noGrp="1" noRot="1" noChangeAspect="1" noChangeArrowheads="1" noTextEdit="1"/>
          </p:cNvSpPr>
          <p:nvPr>
            <p:ph type="sldImg"/>
          </p:nvPr>
        </p:nvSpPr>
        <p:spPr bwMode="auto">
          <a:xfrm>
            <a:off x="914400" y="749300"/>
            <a:ext cx="4908550" cy="3683000"/>
          </a:xfrm>
          <a:prstGeom prst="rect">
            <a:avLst/>
          </a:prstGeom>
          <a:solidFill>
            <a:srgbClr val="FFFFFF"/>
          </a:solidFill>
          <a:ln>
            <a:solidFill>
              <a:srgbClr val="000000"/>
            </a:solidFill>
            <a:miter lim="800000"/>
            <a:headEnd/>
            <a:tailEnd/>
          </a:ln>
        </p:spPr>
      </p:sp>
      <p:sp>
        <p:nvSpPr>
          <p:cNvPr id="188419" name="Rectangle 3"/>
          <p:cNvSpPr>
            <a:spLocks noGrp="1" noChangeArrowheads="1"/>
          </p:cNvSpPr>
          <p:nvPr>
            <p:ph type="body" idx="1"/>
          </p:nvPr>
        </p:nvSpPr>
        <p:spPr bwMode="auto">
          <a:xfrm>
            <a:off x="899272" y="4686500"/>
            <a:ext cx="4937221" cy="4437558"/>
          </a:xfrm>
          <a:prstGeom prst="rect">
            <a:avLst/>
          </a:prstGeom>
          <a:solidFill>
            <a:srgbClr val="FFFFFF"/>
          </a:solidFill>
          <a:ln>
            <a:solidFill>
              <a:srgbClr val="000000"/>
            </a:solidFill>
            <a:miter lim="800000"/>
            <a:headEnd/>
            <a:tailEnd/>
          </a:ln>
        </p:spPr>
        <p:txBody>
          <a:bodyPr lIns="91426" tIns="45712" rIns="91426" bIns="45712"/>
          <a:lstStyle/>
          <a:p>
            <a:r>
              <a:rPr lang="ja-JP" altLang="en-US" dirty="0"/>
              <a:t>ナットの検査（異種ナットでないか、傾き過ぎでないか、裏になっていないか）においても、検討段階で境界学習型</a:t>
            </a:r>
            <a:r>
              <a:rPr lang="en-US" altLang="ja-JP" dirty="0"/>
              <a:t>NN</a:t>
            </a:r>
            <a:r>
              <a:rPr lang="ja-JP" altLang="en-US" dirty="0"/>
              <a:t>では容易に</a:t>
            </a:r>
            <a:endParaRPr lang="en-US" altLang="ja-JP" dirty="0"/>
          </a:p>
          <a:p>
            <a:r>
              <a:rPr lang="ja-JP" altLang="en-US" dirty="0"/>
              <a:t>判定ができる結果が得られていますが、テンプレートマッチング法を適用すると良否判定ができない結果が得られました。</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A3FE9-34E8-4644-BD9B-498D67FE3F84}" type="slidenum">
              <a:rPr lang="en-US" altLang="ja-JP"/>
              <a:pPr/>
              <a:t>14</a:t>
            </a:fld>
            <a:endParaRPr lang="en-US" altLang="ja-JP"/>
          </a:p>
        </p:txBody>
      </p:sp>
      <p:sp>
        <p:nvSpPr>
          <p:cNvPr id="264194" name="Rectangle 2"/>
          <p:cNvSpPr>
            <a:spLocks noGrp="1" noRot="1" noChangeAspect="1" noChangeArrowheads="1"/>
          </p:cNvSpPr>
          <p:nvPr>
            <p:ph type="sldImg"/>
          </p:nvPr>
        </p:nvSpPr>
        <p:spPr bwMode="auto">
          <a:xfrm>
            <a:off x="914400" y="749300"/>
            <a:ext cx="4908550" cy="3683000"/>
          </a:xfrm>
          <a:prstGeom prst="rect">
            <a:avLst/>
          </a:prstGeom>
          <a:solidFill>
            <a:srgbClr val="FFFFFF"/>
          </a:solidFill>
          <a:ln>
            <a:solidFill>
              <a:srgbClr val="000000"/>
            </a:solidFill>
            <a:miter lim="800000"/>
            <a:headEnd/>
            <a:tailEnd/>
          </a:ln>
        </p:spPr>
      </p:sp>
      <p:sp>
        <p:nvSpPr>
          <p:cNvPr id="264195" name="Rectangle 3"/>
          <p:cNvSpPr>
            <a:spLocks noGrp="1" noChangeArrowheads="1"/>
          </p:cNvSpPr>
          <p:nvPr>
            <p:ph type="body" idx="1"/>
          </p:nvPr>
        </p:nvSpPr>
        <p:spPr bwMode="auto">
          <a:xfrm>
            <a:off x="899272" y="4686500"/>
            <a:ext cx="4937221" cy="4437558"/>
          </a:xfrm>
          <a:prstGeom prst="rect">
            <a:avLst/>
          </a:prstGeom>
          <a:solidFill>
            <a:srgbClr val="FFFFFF"/>
          </a:solidFill>
          <a:ln>
            <a:solidFill>
              <a:srgbClr val="000000"/>
            </a:solidFill>
            <a:miter lim="800000"/>
            <a:headEnd/>
            <a:tailEnd/>
          </a:ln>
        </p:spPr>
        <p:txBody>
          <a:bodyPr lIns="91426" tIns="45712" rIns="91426" bIns="45712"/>
          <a:lstStyle/>
          <a:p>
            <a:r>
              <a:rPr lang="ja-JP" altLang="en-US" dirty="0"/>
              <a:t>以上のことから、識別方法の性能をまとめます（私見）。</a:t>
            </a:r>
            <a:endParaRPr lang="en-US" altLang="ja-JP" dirty="0"/>
          </a:p>
          <a:p>
            <a:r>
              <a:rPr lang="ja-JP" altLang="en-US" dirty="0"/>
              <a:t>識別方法の性能のうち、最も重要なもの過検出と見落としで、識別技術にはこれらの間違いが共に少ないことが求められます。</a:t>
            </a:r>
          </a:p>
          <a:p>
            <a:r>
              <a:rPr lang="ja-JP" altLang="en-US" dirty="0"/>
              <a:t>解析的方法は過検出と見落としとも多くはありませんが、実用するには十分な精度とはいえません。</a:t>
            </a:r>
            <a:endParaRPr lang="en-US" altLang="ja-JP" dirty="0"/>
          </a:p>
          <a:p>
            <a:r>
              <a:rPr lang="ja-JP" altLang="en-US" dirty="0"/>
              <a:t>階層型ニューラルネットワークは、過検出が非常に少ないことが特長ですが、見落しが非常に多く実際に適用できませんでした。</a:t>
            </a:r>
            <a:endParaRPr lang="en-US" altLang="ja-JP" dirty="0"/>
          </a:p>
          <a:p>
            <a:r>
              <a:rPr lang="ja-JP" altLang="en-US" dirty="0"/>
              <a:t>これに対して、境界学習型</a:t>
            </a:r>
            <a:r>
              <a:rPr lang="en-US" altLang="ja-JP" dirty="0"/>
              <a:t>NN</a:t>
            </a:r>
            <a:r>
              <a:rPr lang="ja-JP" altLang="en-US" dirty="0"/>
              <a:t>は過検出も見落しも少なく、実用的な方法といえます。そこで、良品・不良品の頻度分布曲線が</a:t>
            </a:r>
            <a:endParaRPr lang="en-US" altLang="ja-JP" dirty="0"/>
          </a:p>
          <a:p>
            <a:r>
              <a:rPr lang="ja-JP" altLang="en-US" dirty="0"/>
              <a:t>交差しなければ非常に高い検査精度が得られることが実証されたといえます。</a:t>
            </a:r>
            <a:endParaRPr lang="en-US" altLang="ja-JP" dirty="0"/>
          </a:p>
          <a:p>
            <a:r>
              <a:rPr lang="ja-JP" altLang="en-US" dirty="0"/>
              <a:t>また、</a:t>
            </a:r>
            <a:r>
              <a:rPr lang="en-US" altLang="ja-JP" dirty="0" err="1"/>
              <a:t>StaVaTester</a:t>
            </a:r>
            <a:r>
              <a:rPr lang="ja-JP" altLang="en-US" dirty="0"/>
              <a:t>の出力の頻度分布は境界学習型のように良否で交差しない場合が多いため、高い検査精度が期待できます。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7216A7-D628-4902-9B0A-8F724D5E1F17}"/>
              </a:ext>
            </a:extLst>
          </p:cNvPr>
          <p:cNvSpPr>
            <a:spLocks noGrp="1" noChangeArrowheads="1"/>
          </p:cNvSpPr>
          <p:nvPr>
            <p:ph type="sldNum" sz="quarter" idx="5"/>
          </p:nvPr>
        </p:nvSpPr>
        <p:spPr>
          <a:ln/>
        </p:spPr>
        <p:txBody>
          <a:bodyPr/>
          <a:lstStyle/>
          <a:p>
            <a:fld id="{0CCDC84B-C49B-4BAE-A49B-2E2056859A42}" type="slidenum">
              <a:rPr lang="en-US" altLang="ja-JP"/>
              <a:pPr/>
              <a:t>15</a:t>
            </a:fld>
            <a:endParaRPr lang="en-US" altLang="ja-JP"/>
          </a:p>
        </p:txBody>
      </p:sp>
      <p:sp>
        <p:nvSpPr>
          <p:cNvPr id="73730" name="Rectangle 2">
            <a:extLst>
              <a:ext uri="{FF2B5EF4-FFF2-40B4-BE49-F238E27FC236}">
                <a16:creationId xmlns:a16="http://schemas.microsoft.com/office/drawing/2014/main" id="{2B52D6CD-152B-462F-A5FD-52947D54C39A}"/>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A55DDD03-DCDC-47D3-9830-C6DE1BFA99FF}"/>
              </a:ext>
            </a:extLst>
          </p:cNvPr>
          <p:cNvSpPr>
            <a:spLocks noGrp="1" noChangeArrowheads="1"/>
          </p:cNvSpPr>
          <p:nvPr>
            <p:ph type="body" idx="1"/>
          </p:nvPr>
        </p:nvSpPr>
        <p:spPr/>
        <p:txBody>
          <a:bodyPr/>
          <a:lstStyle/>
          <a:p>
            <a:r>
              <a:rPr lang="ja-JP" altLang="en-US" dirty="0"/>
              <a:t>ここで、外観検査に話題を移し、現状の検査装置の評価を試みます（私見）。</a:t>
            </a:r>
            <a:endParaRPr lang="en-US" altLang="ja-JP" dirty="0"/>
          </a:p>
          <a:p>
            <a:r>
              <a:rPr lang="ja-JP" altLang="en-US" dirty="0"/>
              <a:t>現在、検査技術としては画像処理方式と標準化変量使用方式（</a:t>
            </a:r>
            <a:r>
              <a:rPr lang="en-US" altLang="ja-JP" dirty="0" err="1"/>
              <a:t>FlexInspector</a:t>
            </a:r>
            <a:r>
              <a:rPr lang="ja-JP" altLang="en-US" dirty="0"/>
              <a:t>）、</a:t>
            </a:r>
            <a:r>
              <a:rPr lang="en-US" altLang="ja-JP" dirty="0" err="1"/>
              <a:t>StaVaTester</a:t>
            </a:r>
            <a:r>
              <a:rPr lang="ja-JP" altLang="en-US" dirty="0"/>
              <a:t>が存在します。</a:t>
            </a:r>
            <a:endParaRPr lang="en-US" altLang="ja-JP" dirty="0"/>
          </a:p>
          <a:p>
            <a:r>
              <a:rPr lang="ja-JP" altLang="en-US" dirty="0"/>
              <a:t>外観検査装置は画像処理により傷を検出する方法が主流で、外観検査といえば画像処理といえる状況です。</a:t>
            </a:r>
            <a:endParaRPr lang="en-US" altLang="ja-JP" dirty="0"/>
          </a:p>
          <a:p>
            <a:r>
              <a:rPr lang="ja-JP" altLang="en-US" dirty="0"/>
              <a:t>一方で、統計を使用する外観検査装置</a:t>
            </a:r>
            <a:r>
              <a:rPr lang="en-US" altLang="ja-JP" dirty="0" err="1"/>
              <a:t>FlexInspector</a:t>
            </a:r>
            <a:r>
              <a:rPr lang="ja-JP" altLang="en-US" dirty="0"/>
              <a:t>が商品化され、好評を博しています。</a:t>
            </a:r>
          </a:p>
          <a:p>
            <a:r>
              <a:rPr lang="en-US" altLang="ja-JP" dirty="0" err="1"/>
              <a:t>StaVaTester</a:t>
            </a:r>
            <a:r>
              <a:rPr lang="ja-JP" altLang="en-US" dirty="0"/>
              <a:t>は</a:t>
            </a:r>
            <a:r>
              <a:rPr lang="en-US" altLang="ja-JP" dirty="0" err="1"/>
              <a:t>FlexInspector</a:t>
            </a:r>
            <a:r>
              <a:rPr lang="ja-JP" altLang="en-US" dirty="0"/>
              <a:t>と比較すると標準化変量を使用する点では同一であるため共通する部分が多くありますが、</a:t>
            </a:r>
            <a:endParaRPr lang="en-US" altLang="ja-JP" dirty="0"/>
          </a:p>
          <a:p>
            <a:r>
              <a:rPr lang="ja-JP" altLang="en-US" dirty="0"/>
              <a:t>良否判定部分に違いがあり、総合的な性能には違いがあります。</a:t>
            </a:r>
            <a:endParaRPr lang="en-US" altLang="ja-JP" dirty="0"/>
          </a:p>
          <a:p>
            <a:r>
              <a:rPr lang="ja-JP" altLang="en-US" dirty="0"/>
              <a:t>　なお、画像処理方式はパターン認識技術を使用しない検査方法です。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7FEB90-5640-491C-A70E-BD55BCBF930B}"/>
              </a:ext>
            </a:extLst>
          </p:cNvPr>
          <p:cNvSpPr>
            <a:spLocks noGrp="1" noChangeArrowheads="1"/>
          </p:cNvSpPr>
          <p:nvPr>
            <p:ph type="sldNum" sz="quarter" idx="5"/>
          </p:nvPr>
        </p:nvSpPr>
        <p:spPr>
          <a:ln/>
        </p:spPr>
        <p:txBody>
          <a:bodyPr/>
          <a:lstStyle/>
          <a:p>
            <a:fld id="{53A59679-91AE-42DE-A036-093372625A69}" type="slidenum">
              <a:rPr lang="en-US" altLang="ja-JP"/>
              <a:pPr/>
              <a:t>16</a:t>
            </a:fld>
            <a:endParaRPr lang="en-US" altLang="ja-JP"/>
          </a:p>
        </p:txBody>
      </p:sp>
      <p:sp>
        <p:nvSpPr>
          <p:cNvPr id="74754" name="Rectangle 2">
            <a:extLst>
              <a:ext uri="{FF2B5EF4-FFF2-40B4-BE49-F238E27FC236}">
                <a16:creationId xmlns:a16="http://schemas.microsoft.com/office/drawing/2014/main" id="{A1954258-696A-4C9E-98EC-8A00C07412CA}"/>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2D02F59B-8713-4D7E-956D-D1B9D1C8C4B5}"/>
              </a:ext>
            </a:extLst>
          </p:cNvPr>
          <p:cNvSpPr>
            <a:spLocks noGrp="1" noChangeArrowheads="1"/>
          </p:cNvSpPr>
          <p:nvPr>
            <p:ph type="body" idx="1"/>
          </p:nvPr>
        </p:nvSpPr>
        <p:spPr/>
        <p:txBody>
          <a:bodyPr/>
          <a:lstStyle/>
          <a:p>
            <a:r>
              <a:rPr lang="ja-JP" altLang="en-US" dirty="0"/>
              <a:t>画像処理を使う外観検査装置は、次の手順で製品化します。</a:t>
            </a:r>
            <a:endParaRPr lang="en-US" altLang="ja-JP" dirty="0"/>
          </a:p>
          <a:p>
            <a:r>
              <a:rPr lang="ja-JP" altLang="en-US" dirty="0"/>
              <a:t>１）製品のサンプルか画像を使い、外観検査装置メーカが検査可能性を調査する。</a:t>
            </a:r>
            <a:endParaRPr lang="en-US" altLang="ja-JP" dirty="0"/>
          </a:p>
          <a:p>
            <a:r>
              <a:rPr lang="ja-JP" altLang="en-US" dirty="0"/>
              <a:t>２）検査可能と判断できる場合仕様を決めて外観検査装置メーカーが装置を製作する。</a:t>
            </a:r>
            <a:endParaRPr lang="en-US" altLang="ja-JP" dirty="0"/>
          </a:p>
          <a:p>
            <a:r>
              <a:rPr lang="ja-JP" altLang="en-US" dirty="0"/>
              <a:t>３）ラインで調整を行う。</a:t>
            </a:r>
            <a:endParaRPr lang="en-US" altLang="ja-JP" dirty="0"/>
          </a:p>
          <a:p>
            <a:r>
              <a:rPr lang="ja-JP" altLang="en-US" dirty="0"/>
              <a:t>４）ラインで装置を稼動する。</a:t>
            </a:r>
            <a:endParaRPr lang="en-US" altLang="ja-JP" dirty="0"/>
          </a:p>
          <a:p>
            <a:r>
              <a:rPr lang="ja-JP" altLang="en-US" dirty="0"/>
              <a:t>この方式の検査装置はかなり進歩しており、高速検査やワークの自動ハンドリングなども可能です。</a:t>
            </a:r>
          </a:p>
          <a:p>
            <a:r>
              <a:rPr lang="ja-JP" altLang="en-US" dirty="0"/>
              <a:t>しかし、このビジネスモデルでは多くの課題が存在します。</a:t>
            </a:r>
            <a:endParaRPr lang="en-US" altLang="ja-JP" dirty="0"/>
          </a:p>
          <a:p>
            <a:r>
              <a:rPr lang="ja-JP" altLang="en-US" dirty="0"/>
              <a:t>まず、画像処理により傷を強調して検査を行うため、あらかじめわからない傷は見逃す可能性があります（傷の定義）。</a:t>
            </a:r>
            <a:endParaRPr lang="en-US" altLang="ja-JP" dirty="0"/>
          </a:p>
          <a:p>
            <a:r>
              <a:rPr lang="ja-JP" altLang="en-US" dirty="0"/>
              <a:t>画像処理の専門知識が必要なため、現場では使いにくい装置です。</a:t>
            </a:r>
            <a:endParaRPr lang="en-US" altLang="ja-JP" dirty="0"/>
          </a:p>
          <a:p>
            <a:r>
              <a:rPr lang="ja-JP" altLang="en-US" dirty="0"/>
              <a:t>検査対象が変わると極端な場合、プログラムを改造する必要があり、工数がかかります。</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F7CA72-AE46-461D-ABDF-E3589F398B45}"/>
              </a:ext>
            </a:extLst>
          </p:cNvPr>
          <p:cNvSpPr>
            <a:spLocks noGrp="1" noChangeArrowheads="1"/>
          </p:cNvSpPr>
          <p:nvPr>
            <p:ph type="sldNum" sz="quarter" idx="5"/>
          </p:nvPr>
        </p:nvSpPr>
        <p:spPr>
          <a:ln/>
        </p:spPr>
        <p:txBody>
          <a:bodyPr/>
          <a:lstStyle/>
          <a:p>
            <a:fld id="{000A3616-5813-4790-A36E-44CAC5D36D03}" type="slidenum">
              <a:rPr lang="en-US" altLang="ja-JP"/>
              <a:pPr/>
              <a:t>17</a:t>
            </a:fld>
            <a:endParaRPr lang="en-US" altLang="ja-JP"/>
          </a:p>
        </p:txBody>
      </p:sp>
      <p:sp>
        <p:nvSpPr>
          <p:cNvPr id="75778" name="Rectangle 2">
            <a:extLst>
              <a:ext uri="{FF2B5EF4-FFF2-40B4-BE49-F238E27FC236}">
                <a16:creationId xmlns:a16="http://schemas.microsoft.com/office/drawing/2014/main" id="{17806A2D-F09D-4890-8BA5-15C5EFD30B1A}"/>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3835C531-F8AA-4201-9FA5-100F73362CA6}"/>
              </a:ext>
            </a:extLst>
          </p:cNvPr>
          <p:cNvSpPr>
            <a:spLocks noGrp="1" noChangeArrowheads="1"/>
          </p:cNvSpPr>
          <p:nvPr>
            <p:ph type="body" idx="1"/>
          </p:nvPr>
        </p:nvSpPr>
        <p:spPr/>
        <p:txBody>
          <a:bodyPr/>
          <a:lstStyle/>
          <a:p>
            <a:r>
              <a:rPr lang="en-US" altLang="ja-JP" dirty="0"/>
              <a:t>OVIT</a:t>
            </a:r>
            <a:r>
              <a:rPr lang="ja-JP" altLang="en-US" dirty="0"/>
              <a:t>の検査装置では次の手順で実用化します。</a:t>
            </a:r>
            <a:endParaRPr lang="en-US" altLang="ja-JP" dirty="0"/>
          </a:p>
          <a:p>
            <a:r>
              <a:rPr lang="ja-JP" altLang="en-US" dirty="0"/>
              <a:t>１）デモ機をユーザに貸し出し、ユーザがこれを使用して検査可否を確認する。</a:t>
            </a:r>
            <a:endParaRPr lang="en-US" altLang="ja-JP" dirty="0"/>
          </a:p>
          <a:p>
            <a:r>
              <a:rPr lang="ja-JP" altLang="en-US" dirty="0"/>
              <a:t>２）検査装置を製作する。</a:t>
            </a:r>
            <a:endParaRPr lang="en-US" altLang="ja-JP" dirty="0"/>
          </a:p>
          <a:p>
            <a:r>
              <a:rPr lang="ja-JP" altLang="en-US" dirty="0"/>
              <a:t>３）ユーザが装置を使い調整する。</a:t>
            </a:r>
            <a:endParaRPr lang="en-US" altLang="ja-JP" dirty="0"/>
          </a:p>
          <a:p>
            <a:r>
              <a:rPr lang="ja-JP" altLang="en-US" dirty="0"/>
              <a:t>４）検査装置を実用する。</a:t>
            </a:r>
          </a:p>
          <a:p>
            <a:r>
              <a:rPr lang="ja-JP" altLang="en-US" dirty="0"/>
              <a:t>したがって、検査可能かどうかが装置を製作する前に分かり、ユーザは安心して検査装置を導入できます。</a:t>
            </a:r>
            <a:endParaRPr lang="en-US" altLang="ja-JP" dirty="0"/>
          </a:p>
          <a:p>
            <a:r>
              <a:rPr lang="ja-JP" altLang="en-US" dirty="0"/>
              <a:t>また、メーカも精度を保障する必要がないため、手離れがよいといえます。この検査装置は専門的な知識を</a:t>
            </a:r>
            <a:endParaRPr lang="en-US" altLang="ja-JP" dirty="0"/>
          </a:p>
          <a:p>
            <a:r>
              <a:rPr lang="ja-JP" altLang="en-US" dirty="0"/>
              <a:t>必要としないため画像処理の知識がなくても使え、また検査対象が何であっても同じように調整が可能である</a:t>
            </a:r>
            <a:endParaRPr lang="en-US" altLang="ja-JP" dirty="0"/>
          </a:p>
          <a:p>
            <a:r>
              <a:rPr lang="ja-JP" altLang="en-US" dirty="0"/>
              <a:t>という特長を持っています。</a:t>
            </a:r>
          </a:p>
          <a:p>
            <a:r>
              <a:rPr lang="ja-JP" altLang="en-US" dirty="0"/>
              <a:t>以上のように、</a:t>
            </a:r>
            <a:r>
              <a:rPr lang="en-US" altLang="ja-JP" dirty="0"/>
              <a:t>OVIT</a:t>
            </a:r>
            <a:r>
              <a:rPr lang="ja-JP" altLang="en-US" dirty="0"/>
              <a:t>の方式は、画像処理方式の課題のかなりの部分を解消します。ただし、半自動検査しか</a:t>
            </a:r>
            <a:endParaRPr lang="en-US" altLang="ja-JP" dirty="0"/>
          </a:p>
          <a:p>
            <a:r>
              <a:rPr lang="ja-JP" altLang="en-US" dirty="0"/>
              <a:t>できず、自動化ができない点が問題です。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376057-E121-4E31-ACD7-0498176464B2}"/>
              </a:ext>
            </a:extLst>
          </p:cNvPr>
          <p:cNvSpPr>
            <a:spLocks noGrp="1" noChangeArrowheads="1"/>
          </p:cNvSpPr>
          <p:nvPr>
            <p:ph type="sldNum" sz="quarter" idx="5"/>
          </p:nvPr>
        </p:nvSpPr>
        <p:spPr>
          <a:ln/>
        </p:spPr>
        <p:txBody>
          <a:bodyPr/>
          <a:lstStyle/>
          <a:p>
            <a:fld id="{C1701D3E-CAE1-4DF6-9B8C-1CEB2281D6FC}" type="slidenum">
              <a:rPr lang="en-US" altLang="ja-JP"/>
              <a:pPr/>
              <a:t>18</a:t>
            </a:fld>
            <a:endParaRPr lang="en-US" altLang="ja-JP"/>
          </a:p>
        </p:txBody>
      </p:sp>
      <p:sp>
        <p:nvSpPr>
          <p:cNvPr id="76802" name="Rectangle 2">
            <a:extLst>
              <a:ext uri="{FF2B5EF4-FFF2-40B4-BE49-F238E27FC236}">
                <a16:creationId xmlns:a16="http://schemas.microsoft.com/office/drawing/2014/main" id="{5CC8C18B-3AF8-4BE1-8AAE-00940451238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752EA25A-5E85-4D71-BC52-A9A70F3C9039}"/>
              </a:ext>
            </a:extLst>
          </p:cNvPr>
          <p:cNvSpPr>
            <a:spLocks noGrp="1" noChangeArrowheads="1"/>
          </p:cNvSpPr>
          <p:nvPr>
            <p:ph type="body" idx="1"/>
          </p:nvPr>
        </p:nvSpPr>
        <p:spPr/>
        <p:txBody>
          <a:bodyPr/>
          <a:lstStyle/>
          <a:p>
            <a:r>
              <a:rPr lang="en-US" altLang="ja-JP" dirty="0" err="1"/>
              <a:t>StaVaTester</a:t>
            </a:r>
            <a:r>
              <a:rPr lang="ja-JP" altLang="en-US" dirty="0"/>
              <a:t>は以下の手順で実用化します。</a:t>
            </a:r>
            <a:endParaRPr lang="en-US" altLang="ja-JP" dirty="0"/>
          </a:p>
          <a:p>
            <a:r>
              <a:rPr lang="ja-JP" altLang="en-US" dirty="0"/>
              <a:t>１）少数のサンプルを対象に検査可能性を評価し（味見）、デモ機により検査可能性をユーザに確認してもらう（</a:t>
            </a:r>
            <a:r>
              <a:rPr lang="en-US" altLang="ja-JP" dirty="0"/>
              <a:t>N</a:t>
            </a:r>
            <a:r>
              <a:rPr lang="ja-JP" altLang="en-US" dirty="0"/>
              <a:t>増し）。</a:t>
            </a:r>
            <a:endParaRPr lang="en-US" altLang="ja-JP" dirty="0"/>
          </a:p>
          <a:p>
            <a:r>
              <a:rPr lang="ja-JP" altLang="en-US" dirty="0"/>
              <a:t>２）仕様を決めて製品化する。</a:t>
            </a:r>
            <a:endParaRPr lang="en-US" altLang="ja-JP" dirty="0"/>
          </a:p>
          <a:p>
            <a:r>
              <a:rPr lang="ja-JP" altLang="en-US" dirty="0"/>
              <a:t>３）ユーザが調整を行う。</a:t>
            </a:r>
            <a:endParaRPr lang="en-US" altLang="ja-JP" dirty="0"/>
          </a:p>
          <a:p>
            <a:r>
              <a:rPr lang="ja-JP" altLang="en-US" dirty="0"/>
              <a:t>４）実用する。また、検査対象が変わってもユーザが対応する。</a:t>
            </a:r>
            <a:endParaRPr lang="en-US" altLang="ja-JP" dirty="0"/>
          </a:p>
          <a:p>
            <a:r>
              <a:rPr lang="ja-JP" altLang="en-US" dirty="0"/>
              <a:t>このため、手離れの良い検査装置を製作することが可能です。</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898D0D-D000-4A61-8B6D-E9EB531589F3}"/>
              </a:ext>
            </a:extLst>
          </p:cNvPr>
          <p:cNvSpPr>
            <a:spLocks noGrp="1" noChangeArrowheads="1"/>
          </p:cNvSpPr>
          <p:nvPr>
            <p:ph type="sldNum" sz="quarter" idx="5"/>
          </p:nvPr>
        </p:nvSpPr>
        <p:spPr>
          <a:ln/>
        </p:spPr>
        <p:txBody>
          <a:bodyPr/>
          <a:lstStyle/>
          <a:p>
            <a:fld id="{140514F2-6E88-4392-89BC-7B370B18B93A}" type="slidenum">
              <a:rPr lang="en-US" altLang="ja-JP"/>
              <a:pPr/>
              <a:t>19</a:t>
            </a:fld>
            <a:endParaRPr lang="en-US" altLang="ja-JP"/>
          </a:p>
        </p:txBody>
      </p:sp>
      <p:sp>
        <p:nvSpPr>
          <p:cNvPr id="84994" name="Rectangle 2">
            <a:extLst>
              <a:ext uri="{FF2B5EF4-FFF2-40B4-BE49-F238E27FC236}">
                <a16:creationId xmlns:a16="http://schemas.microsoft.com/office/drawing/2014/main" id="{69C56F1A-A054-40EC-901C-6D8576A3BD28}"/>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a:extLst>
              <a:ext uri="{FF2B5EF4-FFF2-40B4-BE49-F238E27FC236}">
                <a16:creationId xmlns:a16="http://schemas.microsoft.com/office/drawing/2014/main" id="{053B01E8-D8C7-4E4F-AE04-723E9C4FDE1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ja-JP" altLang="en-US" dirty="0"/>
              <a:t>以上をまとめます。</a:t>
            </a:r>
            <a:endParaRPr lang="en-US" altLang="ja-JP" dirty="0"/>
          </a:p>
          <a:p>
            <a:r>
              <a:rPr lang="ja-JP" altLang="en-US" dirty="0"/>
              <a:t>検査装置に必要とされる基本的な条件としては、検査精度が高いこと、検査速度が速いこと、多品種少量生産に</a:t>
            </a:r>
            <a:endParaRPr lang="en-US" altLang="ja-JP" dirty="0"/>
          </a:p>
          <a:p>
            <a:r>
              <a:rPr lang="ja-JP" altLang="en-US" dirty="0"/>
              <a:t>対応できることなどが挙げられます。</a:t>
            </a:r>
            <a:endParaRPr lang="en-US" altLang="ja-JP" dirty="0"/>
          </a:p>
          <a:p>
            <a:r>
              <a:rPr lang="ja-JP" altLang="en-US" dirty="0"/>
              <a:t>この観点から、画像処理方式の検査装置は検査アルゴリズムに問題があり、検査精度向上の余地があまり無いと思います。</a:t>
            </a:r>
            <a:endParaRPr lang="en-US" altLang="ja-JP" dirty="0"/>
          </a:p>
          <a:p>
            <a:r>
              <a:rPr lang="en-US" altLang="ja-JP" dirty="0" err="1"/>
              <a:t>FlexInspector</a:t>
            </a:r>
            <a:r>
              <a:rPr lang="ja-JP" altLang="en-US" dirty="0"/>
              <a:t>は検査装置としては総合的に優れているが、自動化できない点が大きな課題といえます。</a:t>
            </a:r>
            <a:endParaRPr lang="en-US" altLang="ja-JP" dirty="0"/>
          </a:p>
          <a:p>
            <a:r>
              <a:rPr lang="en-US" altLang="ja-JP" dirty="0" err="1"/>
              <a:t>StaVaTester</a:t>
            </a:r>
            <a:r>
              <a:rPr lang="ja-JP" altLang="en-US"/>
              <a:t>は検査装置として総合的</a:t>
            </a:r>
            <a:r>
              <a:rPr lang="ja-JP" altLang="en-US" dirty="0"/>
              <a:t>に優れているが、周辺技術が弱いといえます。</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F91BECBD-1F07-4F1F-AEBA-2E21EC7919FE}" type="slidenum">
              <a:rPr lang="en-US" altLang="ja-JP" sz="1200"/>
              <a:pPr eaLnBrk="1" hangingPunct="1"/>
              <a:t>20</a:t>
            </a:fld>
            <a:endParaRPr lang="en-US" altLang="ja-JP" sz="1200" dirty="0"/>
          </a:p>
        </p:txBody>
      </p:sp>
      <p:sp>
        <p:nvSpPr>
          <p:cNvPr id="20483"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20484"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4348" tIns="47174" rIns="94348" bIns="47174"/>
          <a:lstStyle/>
          <a:p>
            <a:pPr eaLnBrk="1" hangingPunct="1"/>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7F0039-974E-4291-B30B-AA6157B2D8E1}"/>
              </a:ext>
            </a:extLst>
          </p:cNvPr>
          <p:cNvSpPr>
            <a:spLocks noGrp="1" noChangeArrowheads="1"/>
          </p:cNvSpPr>
          <p:nvPr>
            <p:ph type="sldNum" sz="quarter" idx="5"/>
          </p:nvPr>
        </p:nvSpPr>
        <p:spPr>
          <a:ln/>
        </p:spPr>
        <p:txBody>
          <a:bodyPr/>
          <a:lstStyle/>
          <a:p>
            <a:fld id="{5CE55A45-408D-4C7A-A8C0-0F789BC2008E}" type="slidenum">
              <a:rPr lang="en-US" altLang="ja-JP"/>
              <a:pPr/>
              <a:t>3</a:t>
            </a:fld>
            <a:endParaRPr lang="en-US" altLang="ja-JP"/>
          </a:p>
        </p:txBody>
      </p:sp>
      <p:sp>
        <p:nvSpPr>
          <p:cNvPr id="32770" name="Rectangle 2">
            <a:extLst>
              <a:ext uri="{FF2B5EF4-FFF2-40B4-BE49-F238E27FC236}">
                <a16:creationId xmlns:a16="http://schemas.microsoft.com/office/drawing/2014/main" id="{5AEA6ED0-BC26-481D-A203-7E3FDC5B4A9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2721B006-7CC6-4516-BC71-26DE0071BC03}"/>
              </a:ext>
            </a:extLst>
          </p:cNvPr>
          <p:cNvSpPr>
            <a:spLocks noGrp="1" noChangeArrowheads="1"/>
          </p:cNvSpPr>
          <p:nvPr>
            <p:ph type="body" idx="1"/>
          </p:nvPr>
        </p:nvSpPr>
        <p:spPr/>
        <p:txBody>
          <a:bodyPr/>
          <a:lstStyle/>
          <a:p>
            <a:r>
              <a:rPr lang="ja-JP" altLang="en-US" dirty="0"/>
              <a:t>パターンとは波形や画像などの時間的空間的情報を示し、通常はベクトル量で表すことができます。</a:t>
            </a:r>
          </a:p>
          <a:p>
            <a:r>
              <a:rPr lang="ja-JP" altLang="en-US" dirty="0"/>
              <a:t>パターン検査はパターンに基づく検査であり、スカラー検査と比較すると格段に難しいといわれています。</a:t>
            </a:r>
          </a:p>
          <a:p>
            <a:r>
              <a:rPr lang="ja-JP" altLang="en-US" dirty="0"/>
              <a:t>このため、パターン検査は人間の視覚や聴覚を利用したいわゆる官能検査に頼る場合が多いのが現状です。</a:t>
            </a:r>
          </a:p>
          <a:p>
            <a:r>
              <a:rPr lang="ja-JP" altLang="en-US" dirty="0"/>
              <a:t>しかしながら、官能検査には以下の問題点があります。</a:t>
            </a:r>
          </a:p>
          <a:p>
            <a:r>
              <a:rPr lang="ja-JP" altLang="en-US" dirty="0"/>
              <a:t>・熟練を要する。</a:t>
            </a:r>
          </a:p>
          <a:p>
            <a:r>
              <a:rPr lang="ja-JP" altLang="en-US" dirty="0"/>
              <a:t>・検査結果に客観性がない</a:t>
            </a:r>
          </a:p>
          <a:p>
            <a:r>
              <a:rPr lang="ja-JP" altLang="en-US" dirty="0"/>
              <a:t>・人により、また同一検査員でも結果にばらつきが生じる。</a:t>
            </a:r>
          </a:p>
          <a:p>
            <a:r>
              <a:rPr lang="ja-JP" altLang="en-US" dirty="0"/>
              <a:t>・製品の高度化、製造の高度化により人間では対応できにくくなりつつある。</a:t>
            </a:r>
          </a:p>
          <a:p>
            <a:r>
              <a:rPr lang="ja-JP" altLang="en-US" dirty="0"/>
              <a:t>・人間にとって過酷な業務である。</a:t>
            </a:r>
          </a:p>
          <a:p>
            <a:r>
              <a:rPr lang="ja-JP" altLang="en-US" dirty="0"/>
              <a:t>このため、パターン検査の自動化ニーズは強いものの、十分な検査精度を持つ自動検査装置は少ないのが現状です。</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06902718-86A2-4EA1-B3D9-A15949A10321}" type="slidenum">
              <a:rPr lang="en-US" altLang="ja-JP" sz="1200"/>
              <a:pPr eaLnBrk="1" hangingPunct="1"/>
              <a:t>21</a:t>
            </a:fld>
            <a:endParaRPr lang="en-US" altLang="ja-JP" sz="1200" dirty="0"/>
          </a:p>
        </p:txBody>
      </p:sp>
      <p:sp>
        <p:nvSpPr>
          <p:cNvPr id="30723"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30724"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4348" tIns="47174" rIns="94348" bIns="47174"/>
          <a:lstStyle/>
          <a:p>
            <a:pPr eaLnBrk="1" hangingPunct="1"/>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06902718-86A2-4EA1-B3D9-A15949A10321}" type="slidenum">
              <a:rPr lang="en-US" altLang="ja-JP" sz="1200"/>
              <a:pPr eaLnBrk="1" hangingPunct="1"/>
              <a:t>22</a:t>
            </a:fld>
            <a:endParaRPr lang="en-US" altLang="ja-JP" sz="1200" dirty="0"/>
          </a:p>
        </p:txBody>
      </p:sp>
      <p:sp>
        <p:nvSpPr>
          <p:cNvPr id="30723"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30724"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4348" tIns="47174" rIns="94348" bIns="47174"/>
          <a:lstStyle/>
          <a:p>
            <a:pPr eaLnBrk="1" hangingPunct="1"/>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5100F66-71E3-4E04-ACE7-097520C34718}" type="slidenum">
              <a:rPr lang="en-US" altLang="ja-JP" sz="1200"/>
              <a:pPr eaLnBrk="1" hangingPunct="1"/>
              <a:t>24</a:t>
            </a:fld>
            <a:endParaRPr lang="en-US" altLang="ja-JP" sz="1200" dirty="0"/>
          </a:p>
        </p:txBody>
      </p:sp>
      <p:sp>
        <p:nvSpPr>
          <p:cNvPr id="25603" name="Rectangle 2"/>
          <p:cNvSpPr>
            <a:spLocks noGrp="1" noRot="1" noChangeAspect="1" noChangeArrowheads="1" noTextEdit="1"/>
          </p:cNvSpPr>
          <p:nvPr>
            <p:ph type="sldImg"/>
          </p:nvPr>
        </p:nvSpPr>
        <p:spPr>
          <a:xfrm>
            <a:off x="908050" y="744538"/>
            <a:ext cx="4919663" cy="3690937"/>
          </a:xfrm>
          <a:solidFill>
            <a:srgbClr val="FFFFFF"/>
          </a:solidFill>
          <a:ln/>
        </p:spPr>
      </p:sp>
      <p:sp>
        <p:nvSpPr>
          <p:cNvPr id="25604" name="Rectangle 3"/>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4348" tIns="47174" rIns="94348" bIns="47174"/>
          <a:lstStyle/>
          <a:p>
            <a:pPr eaLnBrk="1" hangingPunct="1"/>
            <a:endParaRPr lang="ja-JP"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C2F07BE3-D4E6-4D93-86B5-E60E0771B61A}" type="slidenum">
              <a:rPr lang="en-US" altLang="ja-JP" sz="1200"/>
              <a:pPr eaLnBrk="1" hangingPunct="1"/>
              <a:t>25</a:t>
            </a:fld>
            <a:endParaRPr lang="en-US" altLang="ja-JP" sz="1200" dirty="0"/>
          </a:p>
        </p:txBody>
      </p:sp>
      <p:sp>
        <p:nvSpPr>
          <p:cNvPr id="24579"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24580"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4348" tIns="47174" rIns="94348" bIns="47174"/>
          <a:lstStyle/>
          <a:p>
            <a:pPr eaLnBrk="1" hangingPunct="1"/>
            <a:r>
              <a:rPr lang="ja-JP" altLang="en-US" dirty="0"/>
              <a:t>アナライザとカメラが標準構成です。照明と検査スタンドはオプションになります。</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ACDA5-3461-4844-80B2-D585228FFA9F}" type="slidenum">
              <a:rPr lang="en-US" altLang="ja-JP" sz="1200"/>
              <a:pPr eaLnBrk="1" hangingPunct="1"/>
              <a:t>26</a:t>
            </a:fld>
            <a:endParaRPr lang="en-US" altLang="ja-JP" sz="1200" dirty="0"/>
          </a:p>
        </p:txBody>
      </p:sp>
      <p:sp>
        <p:nvSpPr>
          <p:cNvPr id="26627"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26628"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r>
              <a:rPr lang="ja-JP" altLang="en-US" dirty="0"/>
              <a:t>円で囲んだ部分が異常部位です。数画素が良品と違うだけで不良品と判定します。</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ACDA5-3461-4844-80B2-D585228FFA9F}" type="slidenum">
              <a:rPr lang="en-US" altLang="ja-JP" sz="1200"/>
              <a:pPr eaLnBrk="1" hangingPunct="1"/>
              <a:t>27</a:t>
            </a:fld>
            <a:endParaRPr lang="en-US" altLang="ja-JP" sz="1200" dirty="0"/>
          </a:p>
        </p:txBody>
      </p:sp>
      <p:sp>
        <p:nvSpPr>
          <p:cNvPr id="26627"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26628"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r>
              <a:rPr lang="ja-JP" altLang="en-US" dirty="0"/>
              <a:t>矢印で示した部分が異常部位です。数画素が良品と違うだけで不良品と判定します。</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CD81F1C7-571B-4884-B520-3007D3ED7194}" type="slidenum">
              <a:rPr lang="en-US" altLang="ja-JP" sz="1200"/>
              <a:pPr eaLnBrk="1" hangingPunct="1"/>
              <a:t>28</a:t>
            </a:fld>
            <a:endParaRPr lang="en-US" altLang="ja-JP" sz="1200" dirty="0"/>
          </a:p>
        </p:txBody>
      </p:sp>
      <p:sp>
        <p:nvSpPr>
          <p:cNvPr id="32771" name="Rectangle 2"/>
          <p:cNvSpPr>
            <a:spLocks noGrp="1" noRot="1" noChangeAspect="1" noChangeArrowheads="1" noTextEdit="1"/>
          </p:cNvSpPr>
          <p:nvPr>
            <p:ph type="sldImg"/>
          </p:nvPr>
        </p:nvSpPr>
        <p:spPr>
          <a:xfrm>
            <a:off x="908050" y="744538"/>
            <a:ext cx="4919663" cy="3690937"/>
          </a:xfrm>
          <a:solidFill>
            <a:srgbClr val="FFFFFF"/>
          </a:solidFill>
          <a:ln/>
        </p:spPr>
      </p:sp>
      <p:sp>
        <p:nvSpPr>
          <p:cNvPr id="32772" name="Rectangle 3"/>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endParaRPr lang="ja-JP"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A4242163-F414-4EAC-BB2B-3363EF185CB3}" type="slidenum">
              <a:rPr lang="en-US" altLang="ja-JP" sz="1200"/>
              <a:pPr eaLnBrk="1" hangingPunct="1"/>
              <a:t>29</a:t>
            </a:fld>
            <a:endParaRPr lang="en-US" altLang="ja-JP" sz="1200" dirty="0"/>
          </a:p>
        </p:txBody>
      </p:sp>
      <p:sp>
        <p:nvSpPr>
          <p:cNvPr id="21507"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21508"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r>
              <a:rPr lang="ja-JP" altLang="en-US" dirty="0"/>
              <a:t>工業製品の測定値や血液検査などでは、測定した値が平均値</a:t>
            </a:r>
            <a:r>
              <a:rPr lang="en-US" altLang="ja-JP" dirty="0"/>
              <a:t>±</a:t>
            </a:r>
            <a:r>
              <a:rPr lang="ja-JP" altLang="en-US" dirty="0"/>
              <a:t>２</a:t>
            </a:r>
            <a:r>
              <a:rPr lang="en-US" altLang="ja-JP" dirty="0"/>
              <a:t>σ</a:t>
            </a:r>
            <a:r>
              <a:rPr lang="ja-JP" altLang="en-US" dirty="0"/>
              <a:t>または平均値</a:t>
            </a:r>
            <a:r>
              <a:rPr lang="en-US" altLang="ja-JP" dirty="0"/>
              <a:t>±</a:t>
            </a:r>
            <a:r>
              <a:rPr lang="ja-JP" altLang="en-US" dirty="0"/>
              <a:t>３</a:t>
            </a:r>
            <a:r>
              <a:rPr lang="en-US" altLang="ja-JP" dirty="0"/>
              <a:t>σ</a:t>
            </a:r>
            <a:r>
              <a:rPr lang="ja-JP" altLang="en-US" dirty="0"/>
              <a:t>の範囲にあれば正常であると判断されます。</a:t>
            </a:r>
            <a:endParaRPr lang="en-US" altLang="ja-JP" dirty="0"/>
          </a:p>
          <a:p>
            <a:pPr eaLnBrk="1" hangingPunct="1"/>
            <a:r>
              <a:rPr lang="ja-JP" altLang="en-US" dirty="0"/>
              <a:t>標準化変量はこの２あるは３で示される統計量のことです。従って、標準化変量が小さければ良画素で大きければ不良画素といえます。</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0B1EF494-D23A-43C2-BA08-7EF3960E2CCB}" type="slidenum">
              <a:rPr lang="en-US" altLang="ja-JP" sz="1200"/>
              <a:pPr eaLnBrk="1" hangingPunct="1"/>
              <a:t>30</a:t>
            </a:fld>
            <a:endParaRPr lang="en-US" altLang="ja-JP" sz="1200" dirty="0"/>
          </a:p>
        </p:txBody>
      </p:sp>
      <p:sp>
        <p:nvSpPr>
          <p:cNvPr id="22531"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22532"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r>
              <a:rPr lang="ja-JP" altLang="en-US" dirty="0"/>
              <a:t>検査対象とする製品に応じて　ｃ１　から　ｃｍ　の値を調整します。しかし、この調整は殆ど自動的に行いますので、ユーザーの負担はあまりありません。</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A4242163-F414-4EAC-BB2B-3363EF185CB3}" type="slidenum">
              <a:rPr lang="en-US" altLang="ja-JP" sz="1200"/>
              <a:pPr eaLnBrk="1" hangingPunct="1"/>
              <a:t>31</a:t>
            </a:fld>
            <a:endParaRPr lang="en-US" altLang="ja-JP" sz="1200" dirty="0"/>
          </a:p>
        </p:txBody>
      </p:sp>
      <p:sp>
        <p:nvSpPr>
          <p:cNvPr id="21507"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21508"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r>
              <a:rPr lang="en-US" altLang="ja-JP" dirty="0" err="1"/>
              <a:t>StaVaTester</a:t>
            </a:r>
            <a:r>
              <a:rPr lang="ja-JP" altLang="en-US" dirty="0"/>
              <a:t>を使用すると、多くの場合、良品の頻度分布曲線と不良品の頻度分布曲線は交差しません。</a:t>
            </a:r>
            <a:endParaRPr lang="en-US" altLang="ja-JP" dirty="0"/>
          </a:p>
          <a:p>
            <a:pPr eaLnBrk="1" hangingPunct="1"/>
            <a:r>
              <a:rPr lang="ja-JP" altLang="en-US" dirty="0"/>
              <a:t>このため、高精度の検査が可能です。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7ADC43-BEFE-4AF7-9DED-818C1230328C}"/>
              </a:ext>
            </a:extLst>
          </p:cNvPr>
          <p:cNvSpPr>
            <a:spLocks noGrp="1" noChangeArrowheads="1"/>
          </p:cNvSpPr>
          <p:nvPr>
            <p:ph type="sldNum" sz="quarter" idx="5"/>
          </p:nvPr>
        </p:nvSpPr>
        <p:spPr>
          <a:ln/>
        </p:spPr>
        <p:txBody>
          <a:bodyPr/>
          <a:lstStyle/>
          <a:p>
            <a:fld id="{476169FB-01A4-465F-9774-E2E024E54D32}" type="slidenum">
              <a:rPr lang="en-US" altLang="ja-JP"/>
              <a:pPr/>
              <a:t>4</a:t>
            </a:fld>
            <a:endParaRPr lang="en-US" altLang="ja-JP"/>
          </a:p>
        </p:txBody>
      </p:sp>
      <p:sp>
        <p:nvSpPr>
          <p:cNvPr id="70658" name="Rectangle 2">
            <a:extLst>
              <a:ext uri="{FF2B5EF4-FFF2-40B4-BE49-F238E27FC236}">
                <a16:creationId xmlns:a16="http://schemas.microsoft.com/office/drawing/2014/main" id="{9BEF1570-E955-432E-9DF3-DBD52D27443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9" name="Rectangle 3">
            <a:extLst>
              <a:ext uri="{FF2B5EF4-FFF2-40B4-BE49-F238E27FC236}">
                <a16:creationId xmlns:a16="http://schemas.microsoft.com/office/drawing/2014/main" id="{D3AEAC12-F6AF-4223-A2A4-CCFD0068390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ja-JP" altLang="en-US" dirty="0"/>
              <a:t>このように、パターン検査の自動化はものづくりにおいて大きなニーズがあります。</a:t>
            </a:r>
          </a:p>
          <a:p>
            <a:r>
              <a:rPr lang="ja-JP" altLang="en-US" dirty="0"/>
              <a:t>また、キーの</a:t>
            </a:r>
            <a:r>
              <a:rPr lang="en-US" altLang="ja-JP" dirty="0"/>
              <a:t>1</a:t>
            </a:r>
            <a:r>
              <a:rPr lang="ja-JP" altLang="en-US" dirty="0"/>
              <a:t>つはパターン検査技術であると考えられます。</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A10FE8A3-C7E2-43B2-A951-6FA6A7DA0DA6}" type="slidenum">
              <a:rPr lang="en-US" altLang="ja-JP" sz="1200"/>
              <a:pPr eaLnBrk="1" hangingPunct="1"/>
              <a:t>32</a:t>
            </a:fld>
            <a:endParaRPr lang="en-US" altLang="ja-JP" sz="1200" dirty="0"/>
          </a:p>
        </p:txBody>
      </p:sp>
      <p:sp>
        <p:nvSpPr>
          <p:cNvPr id="31747" name="Rectangle 2"/>
          <p:cNvSpPr>
            <a:spLocks noGrp="1" noRot="1" noChangeAspect="1" noChangeArrowheads="1" noTextEdit="1"/>
          </p:cNvSpPr>
          <p:nvPr>
            <p:ph type="sldImg"/>
          </p:nvPr>
        </p:nvSpPr>
        <p:spPr>
          <a:xfrm>
            <a:off x="908050" y="744538"/>
            <a:ext cx="4919663" cy="3690937"/>
          </a:xfrm>
          <a:solidFill>
            <a:srgbClr val="FFFFFF"/>
          </a:solidFill>
          <a:ln/>
        </p:spPr>
      </p:sp>
      <p:sp>
        <p:nvSpPr>
          <p:cNvPr id="31748" name="Rectangle 3"/>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r>
              <a:rPr lang="en-US" altLang="ja-JP" dirty="0" err="1"/>
              <a:t>StaVaTester</a:t>
            </a:r>
            <a:r>
              <a:rPr lang="ja-JP" altLang="en-US" dirty="0"/>
              <a:t>を使用するためには、最初に検査対象に応じてパラメータ調整をします（ｃ１からｃｍを決める）。</a:t>
            </a:r>
            <a:endParaRPr lang="en-US" altLang="ja-JP" dirty="0"/>
          </a:p>
          <a:p>
            <a:pPr eaLnBrk="1" hangingPunct="1"/>
            <a:r>
              <a:rPr lang="ja-JP" altLang="en-US" dirty="0"/>
              <a:t>その後、作成された検査レシピにより正しい検査ができるかどうかを確認し、正しい検査ができることが確認されたならば</a:t>
            </a:r>
            <a:endParaRPr lang="en-US" altLang="ja-JP" dirty="0"/>
          </a:p>
          <a:p>
            <a:pPr eaLnBrk="1" hangingPunct="1"/>
            <a:r>
              <a:rPr lang="ja-JP" altLang="en-US" dirty="0"/>
              <a:t>製品の製造時検査に使用します。</a:t>
            </a:r>
            <a:endParaRPr lang="en-US" altLang="ja-JP" dirty="0"/>
          </a:p>
          <a:p>
            <a:pPr eaLnBrk="1" hangingPunct="1"/>
            <a:r>
              <a:rPr lang="ja-JP" altLang="en-US" dirty="0"/>
              <a:t>正しく検査が行われなければ検査レシピを改良します。この検査レシピ作成は全ての外観検査装置で必要な作業ですが、</a:t>
            </a:r>
            <a:endParaRPr lang="en-US" altLang="ja-JP" dirty="0"/>
          </a:p>
          <a:p>
            <a:pPr eaLnBrk="1" hangingPunct="1"/>
            <a:r>
              <a:rPr lang="ja-JP" altLang="en-US" dirty="0"/>
              <a:t>統計式の検査の場合非常に簡単になります。</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A10FE8A3-C7E2-43B2-A951-6FA6A7DA0DA6}" type="slidenum">
              <a:rPr lang="en-US" altLang="ja-JP" sz="1200"/>
              <a:pPr eaLnBrk="1" hangingPunct="1"/>
              <a:t>33</a:t>
            </a:fld>
            <a:endParaRPr lang="en-US" altLang="ja-JP" sz="1200" dirty="0"/>
          </a:p>
        </p:txBody>
      </p:sp>
      <p:sp>
        <p:nvSpPr>
          <p:cNvPr id="31747" name="Rectangle 2"/>
          <p:cNvSpPr>
            <a:spLocks noGrp="1" noRot="1" noChangeAspect="1" noChangeArrowheads="1" noTextEdit="1"/>
          </p:cNvSpPr>
          <p:nvPr>
            <p:ph type="sldImg"/>
          </p:nvPr>
        </p:nvSpPr>
        <p:spPr>
          <a:xfrm>
            <a:off x="908050" y="744538"/>
            <a:ext cx="4919663" cy="3690937"/>
          </a:xfrm>
          <a:solidFill>
            <a:srgbClr val="FFFFFF"/>
          </a:solidFill>
          <a:ln/>
        </p:spPr>
      </p:sp>
      <p:sp>
        <p:nvSpPr>
          <p:cNvPr id="31748" name="Rectangle 3"/>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endParaRPr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a:t>
            </a:r>
            <a:r>
              <a:rPr kumimoji="1" lang="en-US" altLang="ja-JP" dirty="0"/>
              <a:t>1</a:t>
            </a:r>
            <a:r>
              <a:rPr kumimoji="1" lang="ja-JP" altLang="en-US" dirty="0"/>
              <a:t>：画像の各画素の濃度値の正常範囲は、場所によって違います。</a:t>
            </a:r>
            <a:endParaRPr kumimoji="1" lang="en-US" altLang="ja-JP" dirty="0"/>
          </a:p>
          <a:p>
            <a:r>
              <a:rPr kumimoji="1" lang="ja-JP" altLang="en-US" dirty="0"/>
              <a:t>図</a:t>
            </a:r>
            <a:r>
              <a:rPr kumimoji="1" lang="en-US" altLang="ja-JP" dirty="0"/>
              <a:t>2</a:t>
            </a:r>
            <a:r>
              <a:rPr kumimoji="1" lang="ja-JP" altLang="en-US" dirty="0"/>
              <a:t>：画像処理方式では、画像処理後の画像の濃度値に閾値を設定し、その閾値との比較で画素の良否を判定します。</a:t>
            </a:r>
            <a:endParaRPr kumimoji="1" lang="en-US" altLang="ja-JP" dirty="0"/>
          </a:p>
          <a:p>
            <a:r>
              <a:rPr kumimoji="1" lang="ja-JP" altLang="en-US" dirty="0"/>
              <a:t>　　　　画素</a:t>
            </a:r>
            <a:r>
              <a:rPr kumimoji="1" lang="en-US" altLang="ja-JP" dirty="0"/>
              <a:t>1</a:t>
            </a:r>
            <a:r>
              <a:rPr kumimoji="1" lang="ja-JP" altLang="en-US" dirty="0"/>
              <a:t>で欠陥があるとすると、同じ場所の良品の画素の濃度値を参照して良否の閾値を決めます。</a:t>
            </a:r>
            <a:endParaRPr kumimoji="1" lang="en-US" altLang="ja-JP" dirty="0"/>
          </a:p>
          <a:p>
            <a:r>
              <a:rPr kumimoji="1" lang="ja-JP" altLang="en-US" dirty="0"/>
              <a:t>　　　　しかし、良品として選んだ画像の濃度値は一般に平均濃度値にならず、また正常範囲も一定ではないために良品判定は安定しません。</a:t>
            </a:r>
            <a:endParaRPr kumimoji="1" lang="en-US" altLang="ja-JP" dirty="0"/>
          </a:p>
          <a:p>
            <a:r>
              <a:rPr kumimoji="1" lang="ja-JP" altLang="en-US" dirty="0"/>
              <a:t>　　　　画素３は過検出が発生する状況を示しています。画素</a:t>
            </a:r>
            <a:r>
              <a:rPr kumimoji="1" lang="en-US" altLang="ja-JP" dirty="0"/>
              <a:t>3</a:t>
            </a:r>
            <a:r>
              <a:rPr kumimoji="1" lang="ja-JP" altLang="en-US" dirty="0"/>
              <a:t>では見落としが発生する状況を示しています。</a:t>
            </a:r>
            <a:endParaRPr kumimoji="1" lang="en-US" altLang="ja-JP" dirty="0"/>
          </a:p>
          <a:p>
            <a:r>
              <a:rPr kumimoji="1" lang="ja-JP" altLang="en-US" dirty="0"/>
              <a:t>　　　　結論すると、画素の良否判定は安定しません。</a:t>
            </a:r>
            <a:endParaRPr kumimoji="1" lang="en-US" altLang="ja-JP" dirty="0"/>
          </a:p>
          <a:p>
            <a:r>
              <a:rPr kumimoji="1" lang="ja-JP" altLang="en-US" dirty="0"/>
              <a:t>図</a:t>
            </a:r>
            <a:r>
              <a:rPr kumimoji="1" lang="en-US" altLang="ja-JP" dirty="0"/>
              <a:t>3</a:t>
            </a:r>
            <a:r>
              <a:rPr kumimoji="1" lang="ja-JP" altLang="en-US" dirty="0"/>
              <a:t>：画素の濃度値を統計処理すれば、検査画像の各画素が平均値に近いかどうかを判定できます（標準化変量比較）。</a:t>
            </a:r>
            <a:endParaRPr kumimoji="1" lang="en-US" altLang="ja-JP" dirty="0"/>
          </a:p>
          <a:p>
            <a:r>
              <a:rPr kumimoji="1" lang="ja-JP" altLang="en-US" dirty="0"/>
              <a:t>　　　　そこで、画素の良否は安定的に判断できます。</a:t>
            </a:r>
          </a:p>
        </p:txBody>
      </p:sp>
      <p:sp>
        <p:nvSpPr>
          <p:cNvPr id="4" name="スライド番号プレースホルダー 3"/>
          <p:cNvSpPr>
            <a:spLocks noGrp="1"/>
          </p:cNvSpPr>
          <p:nvPr>
            <p:ph type="sldNum" sz="quarter" idx="5"/>
          </p:nvPr>
        </p:nvSpPr>
        <p:spPr/>
        <p:txBody>
          <a:bodyPr/>
          <a:lstStyle/>
          <a:p>
            <a:pPr>
              <a:defRPr/>
            </a:pPr>
            <a:fld id="{29553351-97F4-47FA-9B72-7A9BE6DBDD57}" type="slidenum">
              <a:rPr lang="en-US" altLang="ja-JP" smtClean="0"/>
              <a:pPr>
                <a:defRPr/>
              </a:pPr>
              <a:t>34</a:t>
            </a:fld>
            <a:endParaRPr lang="en-US" altLang="ja-JP" dirty="0"/>
          </a:p>
        </p:txBody>
      </p:sp>
    </p:spTree>
    <p:extLst>
      <p:ext uri="{BB962C8B-B14F-4D97-AF65-F5344CB8AC3E}">
        <p14:creationId xmlns:p14="http://schemas.microsoft.com/office/powerpoint/2010/main" val="382127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画像処理方式の良否判定では、平均値も標準偏差も使用しない単純なものです。また、複数枚の平均値を使用することも可能ですが、</a:t>
            </a:r>
            <a:endParaRPr kumimoji="1" lang="en-US" altLang="ja-JP" dirty="0"/>
          </a:p>
          <a:p>
            <a:r>
              <a:rPr kumimoji="1" lang="ja-JP" altLang="en-US" dirty="0"/>
              <a:t>標準偏差の影響を加味されません。そこで、良品範囲が真の良品範囲とずれる可能性が高いといえます。このため、見落しや過検出が発生しやすくなります。</a:t>
            </a:r>
            <a:endParaRPr kumimoji="1" lang="en-US" altLang="ja-JP" dirty="0"/>
          </a:p>
          <a:p>
            <a:r>
              <a:rPr kumimoji="1" lang="ja-JP" altLang="en-US" dirty="0"/>
              <a:t>一方、統計処理をすれば真の良範囲に近い良範囲が形成されるため、画素の良否判定が安定します。</a:t>
            </a:r>
          </a:p>
        </p:txBody>
      </p:sp>
      <p:sp>
        <p:nvSpPr>
          <p:cNvPr id="4" name="スライド番号プレースホルダー 3"/>
          <p:cNvSpPr>
            <a:spLocks noGrp="1"/>
          </p:cNvSpPr>
          <p:nvPr>
            <p:ph type="sldNum" sz="quarter" idx="5"/>
          </p:nvPr>
        </p:nvSpPr>
        <p:spPr/>
        <p:txBody>
          <a:bodyPr/>
          <a:lstStyle/>
          <a:p>
            <a:pPr>
              <a:defRPr/>
            </a:pPr>
            <a:fld id="{29553351-97F4-47FA-9B72-7A9BE6DBDD57}" type="slidenum">
              <a:rPr lang="en-US" altLang="ja-JP" smtClean="0"/>
              <a:pPr>
                <a:defRPr/>
              </a:pPr>
              <a:t>35</a:t>
            </a:fld>
            <a:endParaRPr lang="en-US" altLang="ja-JP" dirty="0"/>
          </a:p>
        </p:txBody>
      </p:sp>
    </p:spTree>
    <p:extLst>
      <p:ext uri="{BB962C8B-B14F-4D97-AF65-F5344CB8AC3E}">
        <p14:creationId xmlns:p14="http://schemas.microsoft.com/office/powerpoint/2010/main" val="148375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CD81F1C7-571B-4884-B520-3007D3ED7194}" type="slidenum">
              <a:rPr lang="en-US" altLang="ja-JP" sz="1200"/>
              <a:pPr eaLnBrk="1" hangingPunct="1"/>
              <a:t>5</a:t>
            </a:fld>
            <a:endParaRPr lang="en-US" altLang="ja-JP" sz="1200"/>
          </a:p>
        </p:txBody>
      </p:sp>
      <p:sp>
        <p:nvSpPr>
          <p:cNvPr id="32771" name="Rectangle 2"/>
          <p:cNvSpPr>
            <a:spLocks noGrp="1" noRot="1" noChangeAspect="1" noChangeArrowheads="1" noTextEdit="1"/>
          </p:cNvSpPr>
          <p:nvPr>
            <p:ph type="sldImg"/>
          </p:nvPr>
        </p:nvSpPr>
        <p:spPr>
          <a:xfrm>
            <a:off x="908050" y="744538"/>
            <a:ext cx="4919663" cy="3690937"/>
          </a:xfrm>
          <a:solidFill>
            <a:srgbClr val="FFFFFF"/>
          </a:solidFill>
          <a:ln/>
        </p:spPr>
      </p:sp>
      <p:sp>
        <p:nvSpPr>
          <p:cNvPr id="32772" name="Rectangle 3"/>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r>
              <a:rPr lang="ja-JP" altLang="en-US" dirty="0"/>
              <a:t>それでは、なぜパターン検査が難しいのでしょうか。これ以降、この点について説明します。</a:t>
            </a:r>
            <a:endParaRPr lang="en-US" altLang="ja-JP" dirty="0"/>
          </a:p>
          <a:p>
            <a:pPr eaLnBrk="1" hangingPunct="1"/>
            <a:r>
              <a:rPr lang="ja-JP" altLang="en-US" dirty="0"/>
              <a:t>パターン検査は通常パターン認識技術と呼ばれる技術を使用し、検査を行います。</a:t>
            </a:r>
            <a:endParaRPr lang="en-US" altLang="ja-JP" dirty="0"/>
          </a:p>
          <a:p>
            <a:pPr eaLnBrk="1" hangingPunct="1"/>
            <a:r>
              <a:rPr lang="ja-JP" altLang="en-US" dirty="0"/>
              <a:t>検査は、「データ入力」→「前処理」→「特徴解析」→「判定」の順に行われます。</a:t>
            </a:r>
            <a:endParaRPr lang="en-US" altLang="ja-JP" dirty="0"/>
          </a:p>
          <a:p>
            <a:pPr eaLnBrk="1" hangingPunct="1"/>
            <a:r>
              <a:rPr lang="ja-JP" altLang="en-US" dirty="0"/>
              <a:t>データ入力は判定精度に大きな影響を与えるため、画像に関する知見や波動に関する知見を有効に利用して収集する必要があります。</a:t>
            </a:r>
            <a:endParaRPr lang="en-US" altLang="ja-JP" dirty="0"/>
          </a:p>
          <a:p>
            <a:pPr eaLnBrk="1" hangingPunct="1"/>
            <a:r>
              <a:rPr lang="ja-JP" altLang="en-US" dirty="0"/>
              <a:t>前処理はノイズを低減する必要がある場合に行われます。</a:t>
            </a:r>
            <a:endParaRPr lang="en-US" altLang="ja-JP" dirty="0"/>
          </a:p>
          <a:p>
            <a:pPr eaLnBrk="1" hangingPunct="1"/>
            <a:r>
              <a:rPr lang="ja-JP" altLang="en-US" dirty="0"/>
              <a:t>特徴解析は、元々のパターン情報には冗長性がありデータ量が膨大である一方、一般の識別技術では取り扱えるデータ数に限りがある</a:t>
            </a:r>
            <a:endParaRPr lang="en-US" altLang="ja-JP" dirty="0"/>
          </a:p>
          <a:p>
            <a:pPr eaLnBrk="1" hangingPunct="1"/>
            <a:r>
              <a:rPr lang="ja-JP" altLang="en-US" dirty="0"/>
              <a:t>ため、特徴を損なうことなく元データを圧縮するために行われます。例えば、画像を使用して魚種を判定する検査では、魚の縦横比などを</a:t>
            </a:r>
            <a:endParaRPr lang="en-US" altLang="ja-JP" dirty="0"/>
          </a:p>
          <a:p>
            <a:pPr eaLnBrk="1" hangingPunct="1"/>
            <a:r>
              <a:rPr lang="ja-JP" altLang="en-US" dirty="0"/>
              <a:t>特徴量とする方法が使われたこともあります。縦横比を使えば、タイとイワシの識別は容易です。</a:t>
            </a:r>
            <a:endParaRPr lang="en-US" altLang="ja-JP" dirty="0"/>
          </a:p>
          <a:p>
            <a:pPr eaLnBrk="1" hangingPunct="1"/>
            <a:r>
              <a:rPr lang="ja-JP" altLang="en-US" dirty="0"/>
              <a:t>最後に、特徴量に対して識別技術を適用して判定を行います。</a:t>
            </a:r>
            <a:endParaRPr lang="en-US" altLang="ja-JP" dirty="0"/>
          </a:p>
          <a:p>
            <a:pPr eaLnBrk="1" hangingPunct="1"/>
            <a:r>
              <a:rPr lang="ja-JP" altLang="en-US" dirty="0"/>
              <a:t>識別技術として、これまで解析的な方法（ユークリッド距離、マハラノビス距離、テンプレートマッチングなど）や階層型</a:t>
            </a:r>
            <a:endParaRPr lang="en-US" altLang="ja-JP" dirty="0"/>
          </a:p>
          <a:p>
            <a:pPr eaLnBrk="1" hangingPunct="1"/>
            <a:r>
              <a:rPr lang="ja-JP" altLang="en-US" dirty="0"/>
              <a:t>ニューラルネットワーク（</a:t>
            </a:r>
            <a:r>
              <a:rPr lang="en-US" altLang="ja-JP" dirty="0"/>
              <a:t>NN</a:t>
            </a:r>
            <a:r>
              <a:rPr lang="ja-JP" altLang="en-US" dirty="0"/>
              <a:t>）、境界学習型</a:t>
            </a:r>
            <a:r>
              <a:rPr lang="en-US" altLang="ja-JP" dirty="0"/>
              <a:t>NN</a:t>
            </a:r>
            <a:r>
              <a:rPr lang="ja-JP" altLang="en-US" dirty="0"/>
              <a:t>などが使用されています。</a:t>
            </a:r>
            <a:endParaRPr lang="en-US" altLang="ja-JP" dirty="0"/>
          </a:p>
          <a:p>
            <a:pPr eaLnBrk="1" hangingPunct="1"/>
            <a:r>
              <a:rPr lang="ja-JP" altLang="en-US" dirty="0"/>
              <a:t>解析的な方法ではカテゴリの境界を直線で表す能力しかないため（線形分離）、過検出や見逃しが防げず、帯に短し</a:t>
            </a:r>
            <a:endParaRPr lang="en-US" altLang="ja-JP" dirty="0"/>
          </a:p>
          <a:p>
            <a:pPr eaLnBrk="1" hangingPunct="1"/>
            <a:r>
              <a:rPr lang="ja-JP" altLang="en-US" dirty="0"/>
              <a:t>たすきに長しという状態でした（または、オオカミ少年）。</a:t>
            </a:r>
            <a:endParaRPr lang="en-US" altLang="ja-JP" dirty="0"/>
          </a:p>
          <a:p>
            <a:pPr eaLnBrk="1" hangingPunct="1"/>
            <a:r>
              <a:rPr lang="ja-JP" altLang="en-US" dirty="0"/>
              <a:t>そこに</a:t>
            </a:r>
            <a:r>
              <a:rPr lang="en-US" altLang="ja-JP" dirty="0"/>
              <a:t>NN</a:t>
            </a:r>
            <a:r>
              <a:rPr lang="ja-JP" altLang="en-US" dirty="0"/>
              <a:t>が導入されましたが、これにも問題があることがわかり、</a:t>
            </a:r>
            <a:r>
              <a:rPr lang="en-US" altLang="ja-JP" dirty="0"/>
              <a:t>NN</a:t>
            </a:r>
            <a:r>
              <a:rPr lang="ja-JP" altLang="en-US" dirty="0"/>
              <a:t>も下火になりました。</a:t>
            </a:r>
            <a:endParaRPr lang="en-US" altLang="ja-JP" dirty="0"/>
          </a:p>
          <a:p>
            <a:pPr eaLnBrk="1" hangingPunct="1"/>
            <a:r>
              <a:rPr lang="ja-JP" altLang="en-US" dirty="0"/>
              <a:t>しかし、境界学習型</a:t>
            </a:r>
            <a:r>
              <a:rPr lang="en-US" altLang="ja-JP" dirty="0"/>
              <a:t>NN</a:t>
            </a:r>
            <a:r>
              <a:rPr lang="ja-JP" altLang="en-US" dirty="0"/>
              <a:t>が開発され、実用的なパターン検査装置が実現しました（弊社の竹田が前職時に開発し</a:t>
            </a:r>
            <a:endParaRPr lang="en-US" altLang="ja-JP" dirty="0"/>
          </a:p>
          <a:p>
            <a:pPr eaLnBrk="1" hangingPunct="1"/>
            <a:r>
              <a:rPr lang="ja-JP" altLang="en-US" dirty="0"/>
              <a:t>実用化しました）。</a:t>
            </a:r>
            <a:endParaRPr lang="en-US" altLang="ja-JP" dirty="0"/>
          </a:p>
          <a:p>
            <a:pPr eaLnBrk="1" hangingPunct="1"/>
            <a:r>
              <a:rPr lang="ja-JP" altLang="en-US" dirty="0"/>
              <a:t>ところが、依然として特徴量の数が多いと適用が難しいため、境界学習型</a:t>
            </a:r>
            <a:r>
              <a:rPr lang="en-US" altLang="ja-JP" dirty="0"/>
              <a:t>NN</a:t>
            </a:r>
            <a:r>
              <a:rPr lang="ja-JP" altLang="en-US" dirty="0"/>
              <a:t>を外観検査に適用することはできま</a:t>
            </a:r>
            <a:endParaRPr lang="en-US" altLang="ja-JP" dirty="0"/>
          </a:p>
          <a:p>
            <a:pPr eaLnBrk="1" hangingPunct="1"/>
            <a:r>
              <a:rPr lang="ja-JP" altLang="en-US" dirty="0"/>
              <a:t>せんでした。</a:t>
            </a:r>
            <a:endParaRPr lang="en-US" altLang="ja-JP" dirty="0"/>
          </a:p>
          <a:p>
            <a:pPr eaLnBrk="1" hangingPunct="1"/>
            <a:r>
              <a:rPr lang="ja-JP" altLang="en-US" dirty="0"/>
              <a:t>そこで、弊社が統計処理式の検査技術を開発し、外観検査においても境界学習型</a:t>
            </a:r>
            <a:r>
              <a:rPr lang="en-US" altLang="ja-JP" dirty="0"/>
              <a:t>NN</a:t>
            </a:r>
            <a:r>
              <a:rPr lang="ja-JP" altLang="en-US" dirty="0"/>
              <a:t>と同程度の精度を持つ</a:t>
            </a:r>
            <a:endParaRPr lang="en-US" altLang="ja-JP" dirty="0"/>
          </a:p>
          <a:p>
            <a:pPr eaLnBrk="1" hangingPunct="1"/>
            <a:r>
              <a:rPr lang="ja-JP" altLang="en-US" dirty="0"/>
              <a:t>検査を可能にしました。</a:t>
            </a:r>
            <a:endParaRPr lang="ja-JP"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A4242163-F414-4EAC-BB2B-3363EF185CB3}" type="slidenum">
              <a:rPr lang="en-US" altLang="ja-JP" sz="1200"/>
              <a:pPr eaLnBrk="1" hangingPunct="1"/>
              <a:t>6</a:t>
            </a:fld>
            <a:endParaRPr lang="en-US" altLang="ja-JP" sz="1200" dirty="0"/>
          </a:p>
        </p:txBody>
      </p:sp>
      <p:sp>
        <p:nvSpPr>
          <p:cNvPr id="21507" name="Rectangle 1026"/>
          <p:cNvSpPr>
            <a:spLocks noGrp="1" noRot="1" noChangeAspect="1" noChangeArrowheads="1" noTextEdit="1"/>
          </p:cNvSpPr>
          <p:nvPr>
            <p:ph type="sldImg"/>
          </p:nvPr>
        </p:nvSpPr>
        <p:spPr>
          <a:xfrm>
            <a:off x="908050" y="744538"/>
            <a:ext cx="4919663" cy="3690937"/>
          </a:xfrm>
          <a:solidFill>
            <a:srgbClr val="FFFFFF"/>
          </a:solidFill>
          <a:ln/>
        </p:spPr>
      </p:sp>
      <p:sp>
        <p:nvSpPr>
          <p:cNvPr id="21508" name="Rectangle 1027"/>
          <p:cNvSpPr>
            <a:spLocks noGrp="1" noChangeArrowheads="1"/>
          </p:cNvSpPr>
          <p:nvPr>
            <p:ph type="body" idx="1"/>
          </p:nvPr>
        </p:nvSpPr>
        <p:spPr>
          <a:xfrm>
            <a:off x="898102" y="4686499"/>
            <a:ext cx="4939560" cy="4441554"/>
          </a:xfrm>
          <a:solidFill>
            <a:srgbClr val="FFFFFF"/>
          </a:solidFill>
          <a:ln>
            <a:solidFill>
              <a:srgbClr val="000000"/>
            </a:solidFill>
            <a:miter lim="800000"/>
            <a:headEnd/>
            <a:tailEnd/>
          </a:ln>
        </p:spPr>
        <p:txBody>
          <a:bodyPr lIns="91433" tIns="45716" rIns="91433" bIns="45716"/>
          <a:lstStyle/>
          <a:p>
            <a:pPr eaLnBrk="1" hangingPunct="1"/>
            <a:r>
              <a:rPr lang="ja-JP" altLang="en-US" dirty="0"/>
              <a:t>それでは、検査精度の性能にとって重要な過検出と見落としについて説明します。</a:t>
            </a:r>
            <a:endParaRPr lang="en-US" altLang="ja-JP" dirty="0"/>
          </a:p>
          <a:p>
            <a:pPr eaLnBrk="1" hangingPunct="1"/>
            <a:r>
              <a:rPr lang="ja-JP" altLang="en-US" dirty="0"/>
              <a:t>これまでのパターン検査では、識別技術として解析的な方法が使用されています。すると、検査性能にとって</a:t>
            </a:r>
            <a:endParaRPr lang="en-US" altLang="ja-JP" dirty="0"/>
          </a:p>
          <a:p>
            <a:pPr eaLnBrk="1" hangingPunct="1"/>
            <a:r>
              <a:rPr lang="ja-JP" altLang="en-US" dirty="0"/>
              <a:t>致命的といえる問題が生じます。</a:t>
            </a:r>
            <a:endParaRPr lang="en-US" altLang="ja-JP" dirty="0"/>
          </a:p>
          <a:p>
            <a:pPr eaLnBrk="1" hangingPunct="1"/>
            <a:r>
              <a:rPr lang="ja-JP" altLang="en-US" dirty="0"/>
              <a:t>図は、検査品が良品であるか不良品であるかを検査する装置の精度を説明したものです。この装置では</a:t>
            </a:r>
            <a:endParaRPr lang="en-US" altLang="ja-JP" dirty="0"/>
          </a:p>
          <a:p>
            <a:pPr eaLnBrk="1" hangingPunct="1"/>
            <a:r>
              <a:rPr lang="ja-JP" altLang="en-US" dirty="0"/>
              <a:t>良品であれば</a:t>
            </a:r>
            <a:r>
              <a:rPr lang="en-US" altLang="ja-JP" dirty="0"/>
              <a:t>1</a:t>
            </a:r>
            <a:r>
              <a:rPr lang="ja-JP" altLang="en-US" dirty="0"/>
              <a:t>の出力を出し、不良品であれば</a:t>
            </a:r>
            <a:r>
              <a:rPr lang="en-US" altLang="ja-JP" dirty="0"/>
              <a:t>0</a:t>
            </a:r>
            <a:r>
              <a:rPr lang="ja-JP" altLang="en-US" dirty="0"/>
              <a:t>の出力を出すものとします。この時、実際に検査をすると</a:t>
            </a:r>
            <a:endParaRPr lang="en-US" altLang="ja-JP" dirty="0"/>
          </a:p>
          <a:p>
            <a:pPr eaLnBrk="1" hangingPunct="1"/>
            <a:r>
              <a:rPr lang="ja-JP" altLang="en-US" dirty="0"/>
              <a:t>検査時にどのような検査出力が出るかを示したものです（頻度分布）。良品に対しては比較的大きな出力、</a:t>
            </a:r>
            <a:endParaRPr lang="en-US" altLang="ja-JP" dirty="0"/>
          </a:p>
          <a:p>
            <a:pPr eaLnBrk="1" hangingPunct="1"/>
            <a:r>
              <a:rPr lang="ja-JP" altLang="en-US" dirty="0"/>
              <a:t>不良品に対しては比較的小さな出力を出し、それなりの結果を出します。しかし、一般に良品に対する</a:t>
            </a:r>
            <a:endParaRPr lang="en-US" altLang="ja-JP" dirty="0"/>
          </a:p>
          <a:p>
            <a:pPr eaLnBrk="1" hangingPunct="1"/>
            <a:r>
              <a:rPr lang="ja-JP" altLang="en-US" dirty="0"/>
              <a:t>頻度分布曲線と不良品の頻度分布曲線は交差します。そこで、上記</a:t>
            </a:r>
            <a:r>
              <a:rPr lang="en-US" altLang="ja-JP" dirty="0"/>
              <a:t>2</a:t>
            </a:r>
            <a:r>
              <a:rPr lang="ja-JP" altLang="en-US" dirty="0"/>
              <a:t>つの曲線がオーバーラップするところの</a:t>
            </a:r>
            <a:endParaRPr lang="en-US" altLang="ja-JP" dirty="0"/>
          </a:p>
          <a:p>
            <a:pPr eaLnBrk="1" hangingPunct="1"/>
            <a:r>
              <a:rPr lang="ja-JP" altLang="en-US" dirty="0"/>
              <a:t>出力が得られた場合は良品か不良品かの判断ができません。原理的には検査は不可能です。</a:t>
            </a:r>
            <a:endParaRPr lang="en-US" altLang="ja-JP" dirty="0"/>
          </a:p>
          <a:p>
            <a:pPr eaLnBrk="1" hangingPunct="1"/>
            <a:r>
              <a:rPr lang="ja-JP" altLang="en-US" dirty="0"/>
              <a:t>しかし、他に検査方法がなければこれを何とか使わざるをえません。そこで、閾値を設定して出力がこの値より</a:t>
            </a:r>
            <a:endParaRPr lang="en-US" altLang="ja-JP" dirty="0"/>
          </a:p>
          <a:p>
            <a:pPr eaLnBrk="1" hangingPunct="1"/>
            <a:r>
              <a:rPr lang="ja-JP" altLang="en-US" dirty="0"/>
              <a:t>大きければ良品、小さければ不良品と無理やり決めることになります。この結果、過検出や見落としが避け</a:t>
            </a:r>
            <a:endParaRPr lang="en-US" altLang="ja-JP" dirty="0"/>
          </a:p>
          <a:p>
            <a:pPr eaLnBrk="1" hangingPunct="1"/>
            <a:r>
              <a:rPr lang="ja-JP" altLang="en-US" dirty="0"/>
              <a:t>られません。</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2AC60-842B-41A3-90C1-968312348DF5}" type="slidenum">
              <a:rPr lang="en-US" altLang="ja-JP"/>
              <a:pPr/>
              <a:t>7</a:t>
            </a:fld>
            <a:endParaRPr lang="en-US" altLang="ja-JP"/>
          </a:p>
        </p:txBody>
      </p:sp>
      <p:sp>
        <p:nvSpPr>
          <p:cNvPr id="180226" name="Rectangle 2"/>
          <p:cNvSpPr>
            <a:spLocks noGrp="1" noRot="1" noChangeAspect="1" noChangeArrowheads="1" noTextEdit="1"/>
          </p:cNvSpPr>
          <p:nvPr>
            <p:ph type="sldImg"/>
          </p:nvPr>
        </p:nvSpPr>
        <p:spPr bwMode="auto">
          <a:xfrm>
            <a:off x="914400" y="749300"/>
            <a:ext cx="4908550" cy="3683000"/>
          </a:xfrm>
          <a:prstGeom prst="rect">
            <a:avLst/>
          </a:prstGeom>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xfrm>
            <a:off x="899272" y="4686500"/>
            <a:ext cx="4937221" cy="4437558"/>
          </a:xfrm>
          <a:prstGeom prst="rect">
            <a:avLst/>
          </a:prstGeom>
          <a:solidFill>
            <a:srgbClr val="FFFFFF"/>
          </a:solidFill>
          <a:ln>
            <a:solidFill>
              <a:srgbClr val="000000"/>
            </a:solidFill>
            <a:miter lim="800000"/>
            <a:headEnd/>
            <a:tailEnd/>
          </a:ln>
        </p:spPr>
        <p:txBody>
          <a:bodyPr lIns="91426" tIns="45712" rIns="91426" bIns="45712"/>
          <a:lstStyle/>
          <a:p>
            <a:r>
              <a:rPr lang="ja-JP" altLang="en-US" dirty="0"/>
              <a:t>以上のように、頻度分布曲線のオーバーラップが発生する理由を図を使い説明します。</a:t>
            </a:r>
            <a:endParaRPr lang="en-US" altLang="ja-JP" dirty="0"/>
          </a:p>
          <a:p>
            <a:r>
              <a:rPr lang="ja-JP" altLang="en-US" dirty="0"/>
              <a:t>いま、手書き文字「</a:t>
            </a:r>
            <a:r>
              <a:rPr lang="en-US" altLang="ja-JP" dirty="0"/>
              <a:t>a</a:t>
            </a:r>
            <a:r>
              <a:rPr lang="ja-JP" altLang="en-US" dirty="0"/>
              <a:t>」「</a:t>
            </a:r>
            <a:r>
              <a:rPr lang="en-US" altLang="ja-JP" dirty="0"/>
              <a:t>b</a:t>
            </a:r>
            <a:r>
              <a:rPr lang="ja-JP" altLang="en-US" dirty="0"/>
              <a:t>」を各種の識別技術を使用して認識することを考えます。なお、「</a:t>
            </a:r>
            <a:r>
              <a:rPr lang="en-US" altLang="ja-JP" dirty="0"/>
              <a:t>c</a:t>
            </a:r>
            <a:r>
              <a:rPr lang="ja-JP" altLang="en-US" dirty="0"/>
              <a:t>」は学習しません。</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FE5E8-D5F4-416D-9BF3-E20BEF2D8BA7}" type="slidenum">
              <a:rPr lang="en-US" altLang="ja-JP"/>
              <a:pPr/>
              <a:t>8</a:t>
            </a:fld>
            <a:endParaRPr lang="en-US" altLang="ja-JP"/>
          </a:p>
        </p:txBody>
      </p:sp>
      <p:sp>
        <p:nvSpPr>
          <p:cNvPr id="182274" name="Rectangle 2"/>
          <p:cNvSpPr>
            <a:spLocks noGrp="1" noRot="1" noChangeAspect="1" noChangeArrowheads="1" noTextEdit="1"/>
          </p:cNvSpPr>
          <p:nvPr>
            <p:ph type="sldImg"/>
          </p:nvPr>
        </p:nvSpPr>
        <p:spPr bwMode="auto">
          <a:xfrm>
            <a:off x="914400" y="749300"/>
            <a:ext cx="4908550" cy="3683000"/>
          </a:xfrm>
          <a:prstGeom prst="rect">
            <a:avLst/>
          </a:prstGeom>
          <a:solidFill>
            <a:srgbClr val="FFFFFF"/>
          </a:solidFill>
          <a:ln>
            <a:solidFill>
              <a:srgbClr val="000000"/>
            </a:solidFill>
            <a:miter lim="800000"/>
            <a:headEnd/>
            <a:tailEnd/>
          </a:ln>
        </p:spPr>
      </p:sp>
      <p:sp>
        <p:nvSpPr>
          <p:cNvPr id="182275" name="Rectangle 3"/>
          <p:cNvSpPr>
            <a:spLocks noGrp="1" noChangeArrowheads="1"/>
          </p:cNvSpPr>
          <p:nvPr>
            <p:ph type="body" idx="1"/>
          </p:nvPr>
        </p:nvSpPr>
        <p:spPr bwMode="auto">
          <a:xfrm>
            <a:off x="899272" y="4686500"/>
            <a:ext cx="4937221" cy="4437558"/>
          </a:xfrm>
          <a:prstGeom prst="rect">
            <a:avLst/>
          </a:prstGeom>
          <a:solidFill>
            <a:srgbClr val="FFFFFF"/>
          </a:solidFill>
          <a:ln>
            <a:solidFill>
              <a:srgbClr val="000000"/>
            </a:solidFill>
            <a:miter lim="800000"/>
            <a:headEnd/>
            <a:tailEnd/>
          </a:ln>
        </p:spPr>
        <p:txBody>
          <a:bodyPr lIns="91426" tIns="45712" rIns="91426" bIns="45712"/>
          <a:lstStyle/>
          <a:p>
            <a:r>
              <a:rPr lang="ja-JP" altLang="en-US" dirty="0"/>
              <a:t>カテゴリの境界線は一般に曲線になりますが、解析的方法では線形分離しかできないため、どうしても重なる範囲やカバーできない範囲が出ます。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493A8-1701-40DA-8096-BFDDE15DB8A8}" type="slidenum">
              <a:rPr lang="en-US" altLang="ja-JP"/>
              <a:pPr/>
              <a:t>9</a:t>
            </a:fld>
            <a:endParaRPr lang="en-US" altLang="ja-JP"/>
          </a:p>
        </p:txBody>
      </p:sp>
      <p:sp>
        <p:nvSpPr>
          <p:cNvPr id="184322" name="Rectangle 2"/>
          <p:cNvSpPr>
            <a:spLocks noGrp="1" noRot="1" noChangeAspect="1" noChangeArrowheads="1" noTextEdit="1"/>
          </p:cNvSpPr>
          <p:nvPr>
            <p:ph type="sldImg"/>
          </p:nvPr>
        </p:nvSpPr>
        <p:spPr bwMode="auto">
          <a:xfrm>
            <a:off x="914400" y="749300"/>
            <a:ext cx="4908550" cy="3683000"/>
          </a:xfrm>
          <a:prstGeom prst="rect">
            <a:avLst/>
          </a:prstGeom>
          <a:solidFill>
            <a:srgbClr val="FFFFFF"/>
          </a:solidFill>
          <a:ln>
            <a:solidFill>
              <a:srgbClr val="000000"/>
            </a:solidFill>
            <a:miter lim="800000"/>
            <a:headEnd/>
            <a:tailEnd/>
          </a:ln>
        </p:spPr>
      </p:sp>
      <p:sp>
        <p:nvSpPr>
          <p:cNvPr id="184323" name="Rectangle 3"/>
          <p:cNvSpPr>
            <a:spLocks noGrp="1" noChangeArrowheads="1"/>
          </p:cNvSpPr>
          <p:nvPr>
            <p:ph type="body" idx="1"/>
          </p:nvPr>
        </p:nvSpPr>
        <p:spPr bwMode="auto">
          <a:xfrm>
            <a:off x="899272" y="4686500"/>
            <a:ext cx="4937221" cy="4437558"/>
          </a:xfrm>
          <a:prstGeom prst="rect">
            <a:avLst/>
          </a:prstGeom>
          <a:solidFill>
            <a:srgbClr val="FFFFFF"/>
          </a:solidFill>
          <a:ln>
            <a:solidFill>
              <a:srgbClr val="000000"/>
            </a:solidFill>
            <a:miter lim="800000"/>
            <a:headEnd/>
            <a:tailEnd/>
          </a:ln>
        </p:spPr>
        <p:txBody>
          <a:bodyPr lIns="91426" tIns="45712" rIns="91426" bIns="45712"/>
          <a:lstStyle/>
          <a:p>
            <a:r>
              <a:rPr lang="ja-JP" altLang="en-US" dirty="0"/>
              <a:t>また、データの中から選んだテンプレートがカテゴリのどの部分をカバーするか全くわかりません。従って、多数のデータに対して性能を確認する</a:t>
            </a:r>
          </a:p>
          <a:p>
            <a:r>
              <a:rPr lang="ja-JP" altLang="en-US" dirty="0"/>
              <a:t>必要も生じます。</a:t>
            </a:r>
            <a:endParaRPr lang="en-US" altLang="ja-JP" dirty="0"/>
          </a:p>
          <a:p>
            <a:r>
              <a:rPr lang="ja-JP" altLang="en-US" dirty="0"/>
              <a:t>ただし、</a:t>
            </a:r>
            <a:r>
              <a:rPr lang="en-US" altLang="ja-JP" dirty="0"/>
              <a:t>[c]</a:t>
            </a:r>
            <a:r>
              <a:rPr lang="ja-JP" altLang="en-US" dirty="0"/>
              <a:t>を判別させると、</a:t>
            </a:r>
            <a:r>
              <a:rPr lang="en-US" altLang="ja-JP" dirty="0"/>
              <a:t>[a]</a:t>
            </a:r>
            <a:r>
              <a:rPr lang="ja-JP" altLang="en-US" dirty="0"/>
              <a:t>であると判別したり、「</a:t>
            </a:r>
            <a:r>
              <a:rPr lang="en-US" altLang="ja-JP" dirty="0"/>
              <a:t>c</a:t>
            </a:r>
            <a:r>
              <a:rPr lang="ja-JP" altLang="en-US" dirty="0"/>
              <a:t>」であると判別す可能性は低くなります。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92DA6-DFE9-411B-9BC7-E88EED971C1C}" type="slidenum">
              <a:rPr lang="en-US" altLang="ja-JP"/>
              <a:pPr/>
              <a:t>10</a:t>
            </a:fld>
            <a:endParaRPr lang="en-US" altLang="ja-JP"/>
          </a:p>
        </p:txBody>
      </p:sp>
      <p:sp>
        <p:nvSpPr>
          <p:cNvPr id="186370" name="Rectangle 2"/>
          <p:cNvSpPr>
            <a:spLocks noGrp="1" noRot="1" noChangeAspect="1" noChangeArrowheads="1" noTextEdit="1"/>
          </p:cNvSpPr>
          <p:nvPr>
            <p:ph type="sldImg"/>
          </p:nvPr>
        </p:nvSpPr>
        <p:spPr bwMode="auto">
          <a:xfrm>
            <a:off x="914400" y="749300"/>
            <a:ext cx="4908550" cy="3683000"/>
          </a:xfrm>
          <a:prstGeom prst="rect">
            <a:avLst/>
          </a:prstGeom>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xfrm>
            <a:off x="899272" y="4686500"/>
            <a:ext cx="4937221" cy="4437558"/>
          </a:xfrm>
          <a:prstGeom prst="rect">
            <a:avLst/>
          </a:prstGeom>
          <a:solidFill>
            <a:srgbClr val="FFFFFF"/>
          </a:solidFill>
          <a:ln>
            <a:solidFill>
              <a:srgbClr val="000000"/>
            </a:solidFill>
            <a:miter lim="800000"/>
            <a:headEnd/>
            <a:tailEnd/>
          </a:ln>
        </p:spPr>
        <p:txBody>
          <a:bodyPr lIns="91426" tIns="45712" rIns="91426" bIns="45712"/>
          <a:lstStyle/>
          <a:p>
            <a:r>
              <a:rPr lang="ja-JP" altLang="en-US" dirty="0"/>
              <a:t>階層型</a:t>
            </a:r>
            <a:r>
              <a:rPr lang="en-US" altLang="ja-JP" dirty="0"/>
              <a:t>NN</a:t>
            </a:r>
            <a:r>
              <a:rPr lang="ja-JP" altLang="en-US" dirty="0"/>
              <a:t>は非線形分離が可能であるため、学習したカテゴリは高精度で識別できます（過検出少）。</a:t>
            </a:r>
          </a:p>
          <a:p>
            <a:r>
              <a:rPr lang="ja-JP" altLang="en-US" dirty="0"/>
              <a:t>しかしながら、この曲線はカテゴリを分別するための線であってカテゴリを特定するための線ではありません。</a:t>
            </a:r>
            <a:endParaRPr lang="en-US" altLang="ja-JP" dirty="0"/>
          </a:p>
          <a:p>
            <a:r>
              <a:rPr lang="ja-JP" altLang="en-US" dirty="0"/>
              <a:t>このため、学習していない文字「ｃ」を判定させると、境界線より右のものは「ｂ」、左のものは「ａ」と判定</a:t>
            </a:r>
            <a:endParaRPr lang="en-US" altLang="ja-JP" dirty="0"/>
          </a:p>
          <a:p>
            <a:r>
              <a:rPr lang="ja-JP" altLang="en-US" dirty="0"/>
              <a:t>します（見落し極めて多）。このため、大ブームを起こした</a:t>
            </a:r>
            <a:r>
              <a:rPr lang="en-US" altLang="ja-JP" dirty="0"/>
              <a:t>NN</a:t>
            </a:r>
            <a:r>
              <a:rPr lang="ja-JP" altLang="en-US" dirty="0"/>
              <a:t>が急速に下火になりました。</a:t>
            </a:r>
            <a:endParaRPr lang="en-US" altLang="ja-JP" dirty="0"/>
          </a:p>
          <a:p>
            <a:r>
              <a:rPr lang="ja-JP" altLang="en-US" dirty="0"/>
              <a:t>現在脚光を浴びているディープラーニングでは従来の</a:t>
            </a:r>
            <a:r>
              <a:rPr lang="en-US" altLang="ja-JP" dirty="0"/>
              <a:t>NN</a:t>
            </a:r>
            <a:r>
              <a:rPr lang="ja-JP" altLang="en-US" dirty="0"/>
              <a:t>と比較すると性能は極めて高くなっていますが、</a:t>
            </a:r>
            <a:endParaRPr lang="en-US" altLang="ja-JP" dirty="0"/>
          </a:p>
          <a:p>
            <a:r>
              <a:rPr lang="ja-JP" altLang="en-US" dirty="0"/>
              <a:t>学習していないデータに対する応答は基本的に変わりません。従って、検査応用は難しい可能性がある</a:t>
            </a:r>
            <a:endParaRPr lang="en-US" altLang="ja-JP" dirty="0"/>
          </a:p>
          <a:p>
            <a:r>
              <a:rPr lang="ja-JP" altLang="en-US" dirty="0"/>
              <a:t>と思います。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p>
        </p:txBody>
      </p:sp>
      <p:sp>
        <p:nvSpPr>
          <p:cNvPr id="106" name="Rectangle 109"/>
          <p:cNvSpPr>
            <a:spLocks noChangeArrowheads="1"/>
          </p:cNvSpPr>
          <p:nvPr/>
        </p:nvSpPr>
        <p:spPr bwMode="auto">
          <a:xfrm>
            <a:off x="1098550" y="862013"/>
            <a:ext cx="5662613"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p>
        </p:txBody>
      </p:sp>
      <p:sp>
        <p:nvSpPr>
          <p:cNvPr id="21610" name="Rectangle 106"/>
          <p:cNvSpPr>
            <a:spLocks noGrp="1" noChangeArrowheads="1"/>
          </p:cNvSpPr>
          <p:nvPr>
            <p:ph type="ctrTitle"/>
          </p:nvPr>
        </p:nvSpPr>
        <p:spPr>
          <a:xfrm>
            <a:off x="1169988" y="1046163"/>
            <a:ext cx="7380287" cy="1012825"/>
          </a:xfrm>
        </p:spPr>
        <p:txBody>
          <a:bodyPr/>
          <a:lstStyle>
            <a:lvl1pPr>
              <a:defRPr sz="4000"/>
            </a:lvl1pPr>
          </a:lstStyle>
          <a:p>
            <a:pPr lvl="0"/>
            <a:r>
              <a:rPr lang="ja-JP" altLang="en-US" noProof="0"/>
              <a:t>マスタ タイトルの書式設定</a:t>
            </a:r>
          </a:p>
        </p:txBody>
      </p:sp>
      <p:sp>
        <p:nvSpPr>
          <p:cNvPr id="21611"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07" name="Rectangle 103"/>
          <p:cNvSpPr>
            <a:spLocks noGrp="1" noChangeArrowheads="1"/>
          </p:cNvSpPr>
          <p:nvPr>
            <p:ph type="dt" sz="half" idx="10"/>
          </p:nvPr>
        </p:nvSpPr>
        <p:spPr>
          <a:xfrm>
            <a:off x="1387475" y="6357938"/>
            <a:ext cx="1905000" cy="457200"/>
          </a:xfrm>
          <a:extLst>
            <a:ext uri="{909E8E84-426E-40DD-AFC4-6F175D3DCCD1}">
              <a14:hiddenFill xmlns:a14="http://schemas.microsoft.com/office/drawing/2010/main">
                <a:solidFill>
                  <a:schemeClr val="accent1"/>
                </a:solidFill>
              </a14:hiddenFill>
            </a:ext>
          </a:extLst>
        </p:spPr>
        <p:txBody>
          <a:bodyPr/>
          <a:lstStyle>
            <a:lvl1pPr>
              <a:defRPr smtClean="0"/>
            </a:lvl1pPr>
          </a:lstStyle>
          <a:p>
            <a:pPr>
              <a:defRPr/>
            </a:pPr>
            <a:endParaRPr lang="en-US" altLang="ja-JP" dirty="0"/>
          </a:p>
        </p:txBody>
      </p:sp>
      <p:sp>
        <p:nvSpPr>
          <p:cNvPr id="108" name="Rectangle 104"/>
          <p:cNvSpPr>
            <a:spLocks noGrp="1" noChangeArrowheads="1"/>
          </p:cNvSpPr>
          <p:nvPr>
            <p:ph type="ftr" sz="quarter" idx="11"/>
          </p:nvPr>
        </p:nvSpPr>
        <p:spPr>
          <a:xfrm>
            <a:off x="3722688" y="6357938"/>
            <a:ext cx="2271712" cy="457200"/>
          </a:xfrm>
        </p:spPr>
        <p:txBody>
          <a:bodyPr/>
          <a:lstStyle>
            <a:lvl1pPr>
              <a:defRPr smtClean="0"/>
            </a:lvl1pPr>
          </a:lstStyle>
          <a:p>
            <a:pPr>
              <a:defRPr/>
            </a:pPr>
            <a:endParaRPr lang="en-US" altLang="ja-JP" dirty="0"/>
          </a:p>
        </p:txBody>
      </p:sp>
      <p:sp>
        <p:nvSpPr>
          <p:cNvPr id="109" name="Rectangle 105"/>
          <p:cNvSpPr>
            <a:spLocks noGrp="1" noChangeArrowheads="1"/>
          </p:cNvSpPr>
          <p:nvPr>
            <p:ph type="sldNum" sz="quarter" idx="12"/>
          </p:nvPr>
        </p:nvSpPr>
        <p:spPr>
          <a:xfrm>
            <a:off x="6464300" y="6361113"/>
            <a:ext cx="1906588" cy="457200"/>
          </a:xfrm>
        </p:spPr>
        <p:txBody>
          <a:bodyPr/>
          <a:lstStyle>
            <a:lvl1pPr>
              <a:defRPr smtClean="0"/>
            </a:lvl1pPr>
          </a:lstStyle>
          <a:p>
            <a:pPr>
              <a:defRPr/>
            </a:pPr>
            <a:fld id="{251239AE-3968-43C2-B991-D177792B4998}" type="slidenum">
              <a:rPr lang="en-US" altLang="ja-JP"/>
              <a:pPr>
                <a:defRPr/>
              </a:pPr>
              <a:t>‹#›</a:t>
            </a:fld>
            <a:endParaRPr lang="en-US" altLang="ja-JP" dirty="0"/>
          </a:p>
        </p:txBody>
      </p:sp>
    </p:spTree>
    <p:extLst>
      <p:ext uri="{BB962C8B-B14F-4D97-AF65-F5344CB8AC3E}">
        <p14:creationId xmlns:p14="http://schemas.microsoft.com/office/powerpoint/2010/main" val="29725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ppt_x</p:attrName>
                                        </p:attrNameLst>
                                      </p:cBhvr>
                                      <p:tavLst>
                                        <p:tav tm="0">
                                          <p:val>
                                            <p:strVal val="#ppt_x-#ppt_w*1.125000"/>
                                          </p:val>
                                        </p:tav>
                                        <p:tav tm="100000">
                                          <p:val>
                                            <p:strVal val="#ppt_x"/>
                                          </p:val>
                                        </p:tav>
                                      </p:tavLst>
                                    </p:anim>
                                    <p:animEffect transition="in" filter="wipe(right)">
                                      <p:cBhvr>
                                        <p:cTn id="8" dur="500"/>
                                        <p:tgtEl>
                                          <p:spTgt spid="106"/>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500"/>
                                        <p:tgtEl>
                                          <p:spTgt spid="105"/>
                                        </p:tgtEl>
                                        <p:attrNameLst>
                                          <p:attrName>ppt_x</p:attrName>
                                        </p:attrNameLst>
                                      </p:cBhvr>
                                      <p:tavLst>
                                        <p:tav tm="0">
                                          <p:val>
                                            <p:strVal val="#ppt_x+#ppt_w*1.125000"/>
                                          </p:val>
                                        </p:tav>
                                        <p:tav tm="100000">
                                          <p:val>
                                            <p:strVal val="#ppt_x"/>
                                          </p:val>
                                        </p:tav>
                                      </p:tavLst>
                                    </p:anim>
                                    <p:animEffect transition="in" filter="wipe(left)">
                                      <p:cBhvr>
                                        <p:cTn id="1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10"/>
          <p:cNvSpPr>
            <a:spLocks noGrp="1" noChangeArrowheads="1"/>
          </p:cNvSpPr>
          <p:nvPr>
            <p:ph type="sldNum" sz="quarter" idx="12"/>
          </p:nvPr>
        </p:nvSpPr>
        <p:spPr>
          <a:ln/>
        </p:spPr>
        <p:txBody>
          <a:bodyPr/>
          <a:lstStyle>
            <a:lvl1pPr>
              <a:defRPr/>
            </a:lvl1pPr>
          </a:lstStyle>
          <a:p>
            <a:pPr>
              <a:defRPr/>
            </a:pPr>
            <a:fld id="{DB5CE25F-2C28-4365-968F-BD3350FD7E14}" type="slidenum">
              <a:rPr lang="en-US" altLang="ja-JP"/>
              <a:pPr>
                <a:defRPr/>
              </a:pPr>
              <a:t>‹#›</a:t>
            </a:fld>
            <a:endParaRPr lang="en-US" altLang="ja-JP" dirty="0"/>
          </a:p>
        </p:txBody>
      </p:sp>
    </p:spTree>
    <p:extLst>
      <p:ext uri="{BB962C8B-B14F-4D97-AF65-F5344CB8AC3E}">
        <p14:creationId xmlns:p14="http://schemas.microsoft.com/office/powerpoint/2010/main" val="127490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78625" y="609600"/>
            <a:ext cx="1989138"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09625" y="609600"/>
            <a:ext cx="58166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10"/>
          <p:cNvSpPr>
            <a:spLocks noGrp="1" noChangeArrowheads="1"/>
          </p:cNvSpPr>
          <p:nvPr>
            <p:ph type="sldNum" sz="quarter" idx="12"/>
          </p:nvPr>
        </p:nvSpPr>
        <p:spPr>
          <a:ln/>
        </p:spPr>
        <p:txBody>
          <a:bodyPr/>
          <a:lstStyle>
            <a:lvl1pPr>
              <a:defRPr/>
            </a:lvl1pPr>
          </a:lstStyle>
          <a:p>
            <a:pPr>
              <a:defRPr/>
            </a:pPr>
            <a:fld id="{E76E1EA6-ADD9-4BDF-8F07-5E5202C847D1}" type="slidenum">
              <a:rPr lang="en-US" altLang="ja-JP"/>
              <a:pPr>
                <a:defRPr/>
              </a:pPr>
              <a:t>‹#›</a:t>
            </a:fld>
            <a:endParaRPr lang="en-US" altLang="ja-JP" dirty="0"/>
          </a:p>
        </p:txBody>
      </p:sp>
    </p:spTree>
    <p:extLst>
      <p:ext uri="{BB962C8B-B14F-4D97-AF65-F5344CB8AC3E}">
        <p14:creationId xmlns:p14="http://schemas.microsoft.com/office/powerpoint/2010/main" val="256319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10"/>
          <p:cNvSpPr>
            <a:spLocks noGrp="1" noChangeArrowheads="1"/>
          </p:cNvSpPr>
          <p:nvPr>
            <p:ph type="sldNum" sz="quarter" idx="12"/>
          </p:nvPr>
        </p:nvSpPr>
        <p:spPr>
          <a:ln/>
        </p:spPr>
        <p:txBody>
          <a:bodyPr/>
          <a:lstStyle>
            <a:lvl1pPr>
              <a:defRPr/>
            </a:lvl1pPr>
          </a:lstStyle>
          <a:p>
            <a:pPr>
              <a:defRPr/>
            </a:pPr>
            <a:fld id="{FAFE5CF9-8FE5-46D0-BCD5-B4ACAD26A3FF}" type="slidenum">
              <a:rPr lang="en-US" altLang="ja-JP"/>
              <a:pPr>
                <a:defRPr/>
              </a:pPr>
              <a:t>‹#›</a:t>
            </a:fld>
            <a:endParaRPr lang="en-US" altLang="ja-JP" dirty="0"/>
          </a:p>
        </p:txBody>
      </p:sp>
    </p:spTree>
    <p:extLst>
      <p:ext uri="{BB962C8B-B14F-4D97-AF65-F5344CB8AC3E}">
        <p14:creationId xmlns:p14="http://schemas.microsoft.com/office/powerpoint/2010/main" val="382656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10"/>
          <p:cNvSpPr>
            <a:spLocks noGrp="1" noChangeArrowheads="1"/>
          </p:cNvSpPr>
          <p:nvPr>
            <p:ph type="sldNum" sz="quarter" idx="12"/>
          </p:nvPr>
        </p:nvSpPr>
        <p:spPr>
          <a:ln/>
        </p:spPr>
        <p:txBody>
          <a:bodyPr/>
          <a:lstStyle>
            <a:lvl1pPr>
              <a:defRPr/>
            </a:lvl1pPr>
          </a:lstStyle>
          <a:p>
            <a:pPr>
              <a:defRPr/>
            </a:pPr>
            <a:fld id="{3DDF071A-5F92-4F92-9221-9B3BCA955749}" type="slidenum">
              <a:rPr lang="en-US" altLang="ja-JP"/>
              <a:pPr>
                <a:defRPr/>
              </a:pPr>
              <a:t>‹#›</a:t>
            </a:fld>
            <a:endParaRPr lang="en-US" altLang="ja-JP" dirty="0"/>
          </a:p>
        </p:txBody>
      </p:sp>
    </p:spTree>
    <p:extLst>
      <p:ext uri="{BB962C8B-B14F-4D97-AF65-F5344CB8AC3E}">
        <p14:creationId xmlns:p14="http://schemas.microsoft.com/office/powerpoint/2010/main" val="61246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10"/>
          <p:cNvSpPr>
            <a:spLocks noGrp="1" noChangeArrowheads="1"/>
          </p:cNvSpPr>
          <p:nvPr>
            <p:ph type="sldNum" sz="quarter" idx="12"/>
          </p:nvPr>
        </p:nvSpPr>
        <p:spPr>
          <a:ln/>
        </p:spPr>
        <p:txBody>
          <a:bodyPr/>
          <a:lstStyle>
            <a:lvl1pPr>
              <a:defRPr/>
            </a:lvl1pPr>
          </a:lstStyle>
          <a:p>
            <a:pPr>
              <a:defRPr/>
            </a:pPr>
            <a:fld id="{7CB36ABE-3F22-4D97-9E24-1FDC9B316F1B}" type="slidenum">
              <a:rPr lang="en-US" altLang="ja-JP"/>
              <a:pPr>
                <a:defRPr/>
              </a:pPr>
              <a:t>‹#›</a:t>
            </a:fld>
            <a:endParaRPr lang="en-US" altLang="ja-JP" dirty="0"/>
          </a:p>
        </p:txBody>
      </p:sp>
    </p:spTree>
    <p:extLst>
      <p:ext uri="{BB962C8B-B14F-4D97-AF65-F5344CB8AC3E}">
        <p14:creationId xmlns:p14="http://schemas.microsoft.com/office/powerpoint/2010/main" val="37618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110"/>
          <p:cNvSpPr>
            <a:spLocks noGrp="1" noChangeArrowheads="1"/>
          </p:cNvSpPr>
          <p:nvPr>
            <p:ph type="sldNum" sz="quarter" idx="12"/>
          </p:nvPr>
        </p:nvSpPr>
        <p:spPr>
          <a:ln/>
        </p:spPr>
        <p:txBody>
          <a:bodyPr/>
          <a:lstStyle>
            <a:lvl1pPr>
              <a:defRPr/>
            </a:lvl1pPr>
          </a:lstStyle>
          <a:p>
            <a:pPr>
              <a:defRPr/>
            </a:pPr>
            <a:fld id="{B166190F-2E1B-4A49-A606-61A9B3537651}" type="slidenum">
              <a:rPr lang="en-US" altLang="ja-JP"/>
              <a:pPr>
                <a:defRPr/>
              </a:pPr>
              <a:t>‹#›</a:t>
            </a:fld>
            <a:endParaRPr lang="en-US" altLang="ja-JP" dirty="0"/>
          </a:p>
        </p:txBody>
      </p:sp>
    </p:spTree>
    <p:extLst>
      <p:ext uri="{BB962C8B-B14F-4D97-AF65-F5344CB8AC3E}">
        <p14:creationId xmlns:p14="http://schemas.microsoft.com/office/powerpoint/2010/main" val="315321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110"/>
          <p:cNvSpPr>
            <a:spLocks noGrp="1" noChangeArrowheads="1"/>
          </p:cNvSpPr>
          <p:nvPr>
            <p:ph type="sldNum" sz="quarter" idx="12"/>
          </p:nvPr>
        </p:nvSpPr>
        <p:spPr>
          <a:ln/>
        </p:spPr>
        <p:txBody>
          <a:bodyPr/>
          <a:lstStyle>
            <a:lvl1pPr>
              <a:defRPr/>
            </a:lvl1pPr>
          </a:lstStyle>
          <a:p>
            <a:pPr>
              <a:defRPr/>
            </a:pPr>
            <a:fld id="{671C64A2-25FF-473E-B089-EA670F78C7BD}" type="slidenum">
              <a:rPr lang="en-US" altLang="ja-JP"/>
              <a:pPr>
                <a:defRPr/>
              </a:pPr>
              <a:t>‹#›</a:t>
            </a:fld>
            <a:endParaRPr lang="en-US" altLang="ja-JP" dirty="0"/>
          </a:p>
        </p:txBody>
      </p:sp>
    </p:spTree>
    <p:extLst>
      <p:ext uri="{BB962C8B-B14F-4D97-AF65-F5344CB8AC3E}">
        <p14:creationId xmlns:p14="http://schemas.microsoft.com/office/powerpoint/2010/main" val="116214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110"/>
          <p:cNvSpPr>
            <a:spLocks noGrp="1" noChangeArrowheads="1"/>
          </p:cNvSpPr>
          <p:nvPr>
            <p:ph type="sldNum" sz="quarter" idx="12"/>
          </p:nvPr>
        </p:nvSpPr>
        <p:spPr>
          <a:ln/>
        </p:spPr>
        <p:txBody>
          <a:bodyPr/>
          <a:lstStyle>
            <a:lvl1pPr>
              <a:defRPr/>
            </a:lvl1pPr>
          </a:lstStyle>
          <a:p>
            <a:pPr>
              <a:defRPr/>
            </a:pPr>
            <a:fld id="{EE4A195A-435E-4949-B215-EFAD4E4FB1E3}" type="slidenum">
              <a:rPr lang="en-US" altLang="ja-JP"/>
              <a:pPr>
                <a:defRPr/>
              </a:pPr>
              <a:t>‹#›</a:t>
            </a:fld>
            <a:endParaRPr lang="en-US" altLang="ja-JP" dirty="0"/>
          </a:p>
        </p:txBody>
      </p:sp>
    </p:spTree>
    <p:extLst>
      <p:ext uri="{BB962C8B-B14F-4D97-AF65-F5344CB8AC3E}">
        <p14:creationId xmlns:p14="http://schemas.microsoft.com/office/powerpoint/2010/main" val="74301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10"/>
          <p:cNvSpPr>
            <a:spLocks noGrp="1" noChangeArrowheads="1"/>
          </p:cNvSpPr>
          <p:nvPr>
            <p:ph type="sldNum" sz="quarter" idx="12"/>
          </p:nvPr>
        </p:nvSpPr>
        <p:spPr>
          <a:ln/>
        </p:spPr>
        <p:txBody>
          <a:bodyPr/>
          <a:lstStyle>
            <a:lvl1pPr>
              <a:defRPr/>
            </a:lvl1pPr>
          </a:lstStyle>
          <a:p>
            <a:pPr>
              <a:defRPr/>
            </a:pPr>
            <a:fld id="{C16EBB32-D36C-4560-AAD5-9968239DDECE}" type="slidenum">
              <a:rPr lang="en-US" altLang="ja-JP"/>
              <a:pPr>
                <a:defRPr/>
              </a:pPr>
              <a:t>‹#›</a:t>
            </a:fld>
            <a:endParaRPr lang="en-US" altLang="ja-JP" dirty="0"/>
          </a:p>
        </p:txBody>
      </p:sp>
    </p:spTree>
    <p:extLst>
      <p:ext uri="{BB962C8B-B14F-4D97-AF65-F5344CB8AC3E}">
        <p14:creationId xmlns:p14="http://schemas.microsoft.com/office/powerpoint/2010/main" val="105771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10"/>
          <p:cNvSpPr>
            <a:spLocks noGrp="1" noChangeArrowheads="1"/>
          </p:cNvSpPr>
          <p:nvPr>
            <p:ph type="sldNum" sz="quarter" idx="12"/>
          </p:nvPr>
        </p:nvSpPr>
        <p:spPr>
          <a:ln/>
        </p:spPr>
        <p:txBody>
          <a:bodyPr/>
          <a:lstStyle>
            <a:lvl1pPr>
              <a:defRPr/>
            </a:lvl1pPr>
          </a:lstStyle>
          <a:p>
            <a:pPr>
              <a:defRPr/>
            </a:pPr>
            <a:fld id="{19DD1E8C-0E44-4259-AC88-595F940DFB43}" type="slidenum">
              <a:rPr lang="en-US" altLang="ja-JP"/>
              <a:pPr>
                <a:defRPr/>
              </a:pPr>
              <a:t>‹#›</a:t>
            </a:fld>
            <a:endParaRPr lang="en-US" altLang="ja-JP" dirty="0"/>
          </a:p>
        </p:txBody>
      </p:sp>
    </p:spTree>
    <p:extLst>
      <p:ext uri="{BB962C8B-B14F-4D97-AF65-F5344CB8AC3E}">
        <p14:creationId xmlns:p14="http://schemas.microsoft.com/office/powerpoint/2010/main" val="362370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1038" name="Line 4"/>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9" name="Line 5"/>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0" name="Line 6"/>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1" name="Line 7"/>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2" name="Line 8"/>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3" name="Line 9"/>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4" name="Line 10"/>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5" name="Line 11"/>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6" name="Line 12"/>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7" name="Line 13"/>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8" name="Line 14"/>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49" name="Line 15"/>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0" name="Line 16"/>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1" name="Line 17"/>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2" name="Line 18"/>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3" name="Line 19"/>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4" name="Line 20"/>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5" name="Line 21"/>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6" name="Line 22"/>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7" name="Line 23"/>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8" name="Line 24"/>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59" name="Line 25"/>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0" name="Line 26"/>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1" name="Line 27"/>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2" name="Line 28"/>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3" name="Line 29"/>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4" name="Line 30"/>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5" name="Line 31"/>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6" name="Line 32"/>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7" name="Line 33"/>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8" name="Line 34"/>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69" name="Line 35"/>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0" name="Line 36"/>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1" name="Line 37"/>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2" name="Line 38"/>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3" name="Line 39"/>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4" name="Line 40"/>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5" name="Line 41"/>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6" name="Line 42"/>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7" name="Line 43"/>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8" name="Line 44"/>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79" name="Line 45"/>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0" name="Line 46"/>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1" name="Line 47"/>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2" name="Line 48"/>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3" name="Line 49"/>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4" name="Line 50"/>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5" name="Line 51"/>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6" name="Line 52"/>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7" name="Line 53"/>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8" name="Line 54"/>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89" name="Line 55"/>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0" name="Line 56"/>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1" name="Line 57"/>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2" name="Line 58"/>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3" name="Line 59"/>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4" name="Line 60"/>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5" name="Line 61"/>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6" name="Line 62"/>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7" name="Line 63"/>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8" name="Line 64"/>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99" name="Line 65"/>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0" name="Line 66"/>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1" name="Line 67"/>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2" name="Line 68"/>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3" name="Line 69"/>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4" name="Line 70"/>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5" name="Line 71"/>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6" name="Line 72"/>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7" name="Line 73"/>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8" name="Line 74"/>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09" name="Line 75"/>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0" name="Line 76"/>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1" name="Line 77"/>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2" name="Line 78"/>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3" name="Line 79"/>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4" name="Line 80"/>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5" name="Line 81"/>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6" name="Line 82"/>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7" name="Line 83"/>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8" name="Line 84"/>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19" name="Line 85"/>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0" name="Line 86"/>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1" name="Line 87"/>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2" name="Line 88"/>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3" name="Line 89"/>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4" name="Line 90"/>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5" name="Line 91"/>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6" name="Line 92"/>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7" name="Line 93"/>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8" name="Line 94"/>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29" name="Line 95"/>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30" name="Line 96"/>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31" name="Line 97"/>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32" name="Line 98"/>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33" name="Line 99"/>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34" name="Line 100"/>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35" name="Line 101"/>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1033" name="Group 102"/>
            <p:cNvGrpSpPr>
              <a:grpSpLocks/>
            </p:cNvGrpSpPr>
            <p:nvPr userDrawn="1"/>
          </p:nvGrpSpPr>
          <p:grpSpPr bwMode="auto">
            <a:xfrm>
              <a:off x="400" y="205"/>
              <a:ext cx="5216" cy="1123"/>
              <a:chOff x="400" y="205"/>
              <a:chExt cx="5216" cy="1123"/>
            </a:xfrm>
          </p:grpSpPr>
          <p:sp>
            <p:nvSpPr>
              <p:cNvPr id="1034" name="Rectangle 103"/>
              <p:cNvSpPr>
                <a:spLocks noChangeArrowheads="1"/>
              </p:cNvSpPr>
              <p:nvPr userDrawn="1"/>
            </p:nvSpPr>
            <p:spPr bwMode="auto">
              <a:xfrm>
                <a:off x="557" y="205"/>
                <a:ext cx="313" cy="9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5" name="Rectangle 104"/>
              <p:cNvSpPr>
                <a:spLocks noChangeArrowheads="1"/>
              </p:cNvSpPr>
              <p:nvPr userDrawn="1"/>
            </p:nvSpPr>
            <p:spPr bwMode="auto">
              <a:xfrm>
                <a:off x="400" y="288"/>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6" name="Rectangle 105"/>
              <p:cNvSpPr>
                <a:spLocks noChangeArrowheads="1"/>
              </p:cNvSpPr>
              <p:nvPr userDrawn="1"/>
            </p:nvSpPr>
            <p:spPr bwMode="auto">
              <a:xfrm>
                <a:off x="4599" y="1115"/>
                <a:ext cx="929" cy="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7" name="Rectangle 106"/>
              <p:cNvSpPr>
                <a:spLocks noChangeArrowheads="1"/>
              </p:cNvSpPr>
              <p:nvPr userDrawn="1"/>
            </p:nvSpPr>
            <p:spPr bwMode="auto">
              <a:xfrm>
                <a:off x="2049" y="1211"/>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88" name="Rectangle 108"/>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0" sz="1400" smtClean="0">
                <a:solidFill>
                  <a:schemeClr val="folHlink"/>
                </a:solidFill>
              </a:defRPr>
            </a:lvl1pPr>
          </a:lstStyle>
          <a:p>
            <a:pPr>
              <a:defRPr/>
            </a:pPr>
            <a:endParaRPr lang="en-US" altLang="ja-JP" dirty="0"/>
          </a:p>
        </p:txBody>
      </p:sp>
      <p:sp>
        <p:nvSpPr>
          <p:cNvPr id="20589" name="Rectangle 109"/>
          <p:cNvSpPr>
            <a:spLocks noGrp="1" noChangeArrowheads="1"/>
          </p:cNvSpPr>
          <p:nvPr>
            <p:ph type="ftr" sz="quarter" idx="3"/>
          </p:nvPr>
        </p:nvSpPr>
        <p:spPr bwMode="auto">
          <a:xfrm>
            <a:off x="3132138" y="6376988"/>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smtClean="0">
                <a:solidFill>
                  <a:schemeClr val="folHlink"/>
                </a:solidFill>
              </a:defRPr>
            </a:lvl1pPr>
          </a:lstStyle>
          <a:p>
            <a:pPr>
              <a:defRPr/>
            </a:pPr>
            <a:endParaRPr lang="en-US" altLang="ja-JP" dirty="0"/>
          </a:p>
        </p:txBody>
      </p:sp>
      <p:sp>
        <p:nvSpPr>
          <p:cNvPr id="20590" name="Rectangle 110"/>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smtClean="0">
                <a:solidFill>
                  <a:schemeClr val="folHlink"/>
                </a:solidFill>
              </a:defRPr>
            </a:lvl1pPr>
          </a:lstStyle>
          <a:p>
            <a:pPr>
              <a:defRPr/>
            </a:pPr>
            <a:fld id="{0EC4E6D3-02DE-4976-A372-246B3F912074}" type="slidenum">
              <a:rPr lang="en-US" altLang="ja-JP"/>
              <a:pPr>
                <a:defRPr/>
              </a:pPr>
              <a:t>‹#›</a:t>
            </a:fld>
            <a:endParaRPr lang="en-US" altLang="ja-JP" dirty="0"/>
          </a:p>
        </p:txBody>
      </p:sp>
      <p:sp>
        <p:nvSpPr>
          <p:cNvPr id="1031" name="Rectangle 111"/>
          <p:cNvSpPr>
            <a:spLocks noGrp="1" noChangeArrowheads="1"/>
          </p:cNvSpPr>
          <p:nvPr>
            <p:ph type="title"/>
          </p:nvPr>
        </p:nvSpPr>
        <p:spPr bwMode="auto">
          <a:xfrm>
            <a:off x="13716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ct val="85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85000"/>
        </a:lnSpc>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lnSpc>
          <a:spcPct val="85000"/>
        </a:lnSpc>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lnSpc>
          <a:spcPct val="85000"/>
        </a:lnSpc>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lnSpc>
          <a:spcPct val="85000"/>
        </a:lnSpc>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lnSpc>
          <a:spcPct val="85000"/>
        </a:lnSpc>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lnSpc>
          <a:spcPct val="85000"/>
        </a:lnSpc>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lnSpc>
          <a:spcPct val="85000"/>
        </a:lnSpc>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lnSpc>
          <a:spcPct val="85000"/>
        </a:lnSpc>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0.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7.bin"/><Relationship Id="rId3" Type="http://schemas.openxmlformats.org/officeDocument/2006/relationships/image" Target="../media/image30.jpeg"/><Relationship Id="rId7" Type="http://schemas.openxmlformats.org/officeDocument/2006/relationships/image" Target="../media/image32.wmf"/><Relationship Id="rId12" Type="http://schemas.openxmlformats.org/officeDocument/2006/relationships/oleObject" Target="../embeddings/oleObject6.bin"/><Relationship Id="rId17" Type="http://schemas.openxmlformats.org/officeDocument/2006/relationships/image" Target="../media/image36.png"/><Relationship Id="rId2" Type="http://schemas.openxmlformats.org/officeDocument/2006/relationships/notesSlide" Target="../notesSlides/notesSlide27.xml"/><Relationship Id="rId16"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31.wmf"/><Relationship Id="rId15" Type="http://schemas.openxmlformats.org/officeDocument/2006/relationships/oleObject" Target="../embeddings/oleObject8.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3.wmf"/><Relationship Id="rId14" Type="http://schemas.openxmlformats.org/officeDocument/2006/relationships/image" Target="../media/image3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9.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38.wmf"/><Relationship Id="rId4" Type="http://schemas.openxmlformats.org/officeDocument/2006/relationships/image" Target="../media/image31.wmf"/><Relationship Id="rId9" Type="http://schemas.openxmlformats.org/officeDocument/2006/relationships/oleObject" Target="../embeddings/oleObject12.bin"/><Relationship Id="rId14" Type="http://schemas.openxmlformats.org/officeDocument/2006/relationships/image" Target="../media/image40.wmf"/></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oleObject" Target="../embeddings/oleObject16.bin"/><Relationship Id="rId10" Type="http://schemas.openxmlformats.org/officeDocument/2006/relationships/image" Target="../media/image48.png"/><Relationship Id="rId4" Type="http://schemas.openxmlformats.org/officeDocument/2006/relationships/image" Target="../media/image31.wmf"/><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76" name="Rectangle 4" descr="セーム皮"/>
          <p:cNvSpPr>
            <a:spLocks noChangeArrowheads="1"/>
          </p:cNvSpPr>
          <p:nvPr/>
        </p:nvSpPr>
        <p:spPr bwMode="auto">
          <a:xfrm>
            <a:off x="764232" y="1447800"/>
            <a:ext cx="7696200" cy="2667000"/>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latin typeface="Tahoma" pitchFamily="34" charset="0"/>
            </a:endParaRPr>
          </a:p>
        </p:txBody>
      </p:sp>
      <p:sp>
        <p:nvSpPr>
          <p:cNvPr id="3077" name="WordArt 5"/>
          <p:cNvSpPr>
            <a:spLocks noChangeArrowheads="1" noChangeShapeType="1" noTextEdit="1"/>
          </p:cNvSpPr>
          <p:nvPr/>
        </p:nvSpPr>
        <p:spPr bwMode="auto">
          <a:xfrm>
            <a:off x="1338064" y="1916832"/>
            <a:ext cx="6552728" cy="609600"/>
          </a:xfrm>
          <a:prstGeom prst="rect">
            <a:avLst/>
          </a:prstGeom>
        </p:spPr>
        <p:txBody>
          <a:bodyPr wrap="none" fromWordArt="1">
            <a:prstTxWarp prst="textPlain">
              <a:avLst>
                <a:gd name="adj" fmla="val 50000"/>
              </a:avLst>
            </a:prstTxWarp>
          </a:bodyPr>
          <a:lstStyle/>
          <a:p>
            <a:r>
              <a:rPr lang="ja-JP" altLang="en-US" sz="3600" b="1" kern="10" dirty="0">
                <a:ln w="12700">
                  <a:solidFill>
                    <a:srgbClr val="3333CC"/>
                  </a:solidFill>
                  <a:miter lim="800000"/>
                  <a:headEnd/>
                  <a:tailEnd/>
                </a:ln>
                <a:solidFill>
                  <a:srgbClr val="B2B2B2">
                    <a:alpha val="50195"/>
                  </a:srgbClr>
                </a:solidFill>
                <a:effectLst>
                  <a:outerShdw dist="45791" dir="2021404" algn="ctr" rotWithShape="0">
                    <a:srgbClr val="9999FF"/>
                  </a:outerShdw>
                </a:effectLst>
                <a:latin typeface="ＭＳ Ｐゴシック"/>
                <a:ea typeface="ＭＳ Ｐゴシック"/>
              </a:rPr>
              <a:t>統計処理式外観検査装置</a:t>
            </a:r>
          </a:p>
        </p:txBody>
      </p:sp>
      <p:sp>
        <p:nvSpPr>
          <p:cNvPr id="3078" name="WordArt 6"/>
          <p:cNvSpPr>
            <a:spLocks noChangeArrowheads="1" noChangeShapeType="1" noTextEdit="1"/>
          </p:cNvSpPr>
          <p:nvPr/>
        </p:nvSpPr>
        <p:spPr bwMode="auto">
          <a:xfrm>
            <a:off x="1338064" y="2832348"/>
            <a:ext cx="6552728" cy="1028700"/>
          </a:xfrm>
          <a:prstGeom prst="rect">
            <a:avLst/>
          </a:prstGeom>
        </p:spPr>
        <p:txBody>
          <a:bodyPr wrap="none" fromWordArt="1">
            <a:prstTxWarp prst="textPlain">
              <a:avLst>
                <a:gd name="adj" fmla="val 50000"/>
              </a:avLst>
            </a:prstTxWarp>
          </a:bodyPr>
          <a:lstStyle/>
          <a:p>
            <a:pPr>
              <a:defRPr/>
            </a:pPr>
            <a:r>
              <a:rPr lang="ja-JP" altLang="en-US" sz="3600" b="1" kern="10" dirty="0">
                <a:ln w="12700">
                  <a:solidFill>
                    <a:srgbClr val="3333CC"/>
                  </a:solidFill>
                  <a:miter lim="800000"/>
                  <a:headEnd/>
                  <a:tailEnd/>
                </a:ln>
                <a:solidFill>
                  <a:srgbClr val="B2B2B2">
                    <a:alpha val="50000"/>
                  </a:srgbClr>
                </a:solidFill>
                <a:effectLst>
                  <a:outerShdw dist="45791" dir="2021404" algn="ctr" rotWithShape="0">
                    <a:srgbClr val="9999FF"/>
                  </a:outerShdw>
                </a:effectLst>
                <a:latin typeface="ＭＳ Ｐゴシック"/>
                <a:ea typeface="ＭＳ Ｐゴシック"/>
              </a:rPr>
              <a:t>　</a:t>
            </a:r>
            <a:r>
              <a:rPr lang="en-US" altLang="ja-JP" sz="4400" b="1" kern="10" dirty="0" err="1">
                <a:ln w="12700">
                  <a:solidFill>
                    <a:srgbClr val="3333CC"/>
                  </a:solidFill>
                  <a:miter lim="800000"/>
                  <a:headEnd/>
                  <a:tailEnd/>
                </a:ln>
                <a:solidFill>
                  <a:srgbClr val="B2B2B2">
                    <a:alpha val="50000"/>
                  </a:srgbClr>
                </a:solidFill>
                <a:effectLst>
                  <a:outerShdw dist="45791" dir="2021404" algn="ctr" rotWithShape="0">
                    <a:srgbClr val="9999FF"/>
                  </a:outerShdw>
                </a:effectLst>
                <a:latin typeface="ＭＳ Ｐゴシック"/>
                <a:ea typeface="ＭＳ Ｐゴシック"/>
              </a:rPr>
              <a:t>StaVaTester</a:t>
            </a:r>
            <a:r>
              <a:rPr lang="ja-JP" altLang="en-US" sz="3600" b="1" kern="10" dirty="0">
                <a:ln w="12700">
                  <a:solidFill>
                    <a:srgbClr val="3333CC"/>
                  </a:solidFill>
                  <a:miter lim="800000"/>
                  <a:headEnd/>
                  <a:tailEnd/>
                </a:ln>
                <a:solidFill>
                  <a:srgbClr val="B2B2B2">
                    <a:alpha val="50000"/>
                  </a:srgbClr>
                </a:solidFill>
                <a:effectLst>
                  <a:outerShdw dist="45791" dir="2021404" algn="ctr" rotWithShape="0">
                    <a:srgbClr val="9999FF"/>
                  </a:outerShdw>
                </a:effectLst>
                <a:latin typeface="ＭＳ Ｐゴシック"/>
                <a:ea typeface="ＭＳ Ｐゴシック"/>
              </a:rPr>
              <a:t>　</a:t>
            </a:r>
          </a:p>
          <a:p>
            <a:pPr>
              <a:defRPr/>
            </a:pPr>
            <a:r>
              <a:rPr lang="ja-JP" altLang="en-US" sz="3200" b="1" kern="10" dirty="0">
                <a:ln w="12700">
                  <a:solidFill>
                    <a:srgbClr val="3333CC"/>
                  </a:solidFill>
                  <a:miter lim="800000"/>
                  <a:headEnd/>
                  <a:tailEnd/>
                </a:ln>
                <a:solidFill>
                  <a:srgbClr val="B2B2B2">
                    <a:alpha val="50000"/>
                  </a:srgbClr>
                </a:solidFill>
                <a:effectLst>
                  <a:outerShdw dist="45791" dir="2021404" algn="ctr" rotWithShape="0">
                    <a:srgbClr val="9999FF"/>
                  </a:outerShdw>
                </a:effectLst>
                <a:latin typeface="ＭＳ Ｐゴシック"/>
                <a:ea typeface="ＭＳ Ｐゴシック"/>
              </a:rPr>
              <a:t>スタバテスタ</a:t>
            </a:r>
          </a:p>
        </p:txBody>
      </p:sp>
      <p:grpSp>
        <p:nvGrpSpPr>
          <p:cNvPr id="3079" name="Group 25"/>
          <p:cNvGrpSpPr>
            <a:grpSpLocks/>
          </p:cNvGrpSpPr>
          <p:nvPr/>
        </p:nvGrpSpPr>
        <p:grpSpPr bwMode="auto">
          <a:xfrm>
            <a:off x="2503140" y="5257800"/>
            <a:ext cx="4229100" cy="1000125"/>
            <a:chOff x="1632" y="3312"/>
            <a:chExt cx="2664" cy="630"/>
          </a:xfrm>
        </p:grpSpPr>
        <p:sp>
          <p:nvSpPr>
            <p:cNvPr id="3080" name="Rectangle 19"/>
            <p:cNvSpPr>
              <a:spLocks noChangeArrowheads="1"/>
            </p:cNvSpPr>
            <p:nvPr/>
          </p:nvSpPr>
          <p:spPr bwMode="auto">
            <a:xfrm>
              <a:off x="1632" y="3366"/>
              <a:ext cx="2664" cy="432"/>
            </a:xfrm>
            <a:prstGeom prst="rect">
              <a:avLst/>
            </a:prstGeom>
            <a:solidFill>
              <a:schemeClr val="bg1"/>
            </a:solidFill>
            <a:ln w="9525">
              <a:solidFill>
                <a:srgbClr val="000000"/>
              </a:solidFill>
              <a:miter lim="800000"/>
              <a:headEnd/>
              <a:tailEnd/>
            </a:ln>
          </p:spPr>
          <p:txBody>
            <a:bodyPr/>
            <a:lstStyle/>
            <a:p>
              <a:pPr algn="just" eaLnBrk="0" hangingPunct="0"/>
              <a:endParaRPr kumimoji="0" lang="ja-JP" altLang="ja-JP" sz="2600" dirty="0">
                <a:latin typeface="Century" pitchFamily="18" charset="0"/>
                <a:ea typeface="HG正楷書体-PRO" pitchFamily="18" charset="-128"/>
              </a:endParaRPr>
            </a:p>
          </p:txBody>
        </p:sp>
        <p:sp>
          <p:nvSpPr>
            <p:cNvPr id="3081" name="Text Box 24"/>
            <p:cNvSpPr txBox="1">
              <a:spLocks noChangeArrowheads="1"/>
            </p:cNvSpPr>
            <p:nvPr/>
          </p:nvSpPr>
          <p:spPr bwMode="auto">
            <a:xfrm>
              <a:off x="2456" y="3442"/>
              <a:ext cx="18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just"/>
              <a:r>
                <a:rPr kumimoji="0" lang="ja-JP" altLang="en-US" sz="2600" b="1" dirty="0">
                  <a:solidFill>
                    <a:srgbClr val="000000"/>
                  </a:solidFill>
                  <a:latin typeface="Century" pitchFamily="18" charset="0"/>
                  <a:ea typeface="HG正楷書体-PRO" pitchFamily="18" charset="-128"/>
                </a:rPr>
                <a:t>株式会社竹田技研</a:t>
              </a:r>
              <a:endParaRPr kumimoji="0" lang="ja-JP" altLang="en-US" sz="1000" b="1" dirty="0">
                <a:solidFill>
                  <a:srgbClr val="000000"/>
                </a:solidFill>
                <a:latin typeface="Century" pitchFamily="18" charset="0"/>
                <a:ea typeface="ＭＳ 明朝" pitchFamily="17" charset="-128"/>
              </a:endParaRPr>
            </a:p>
          </p:txBody>
        </p:sp>
        <p:grpSp>
          <p:nvGrpSpPr>
            <p:cNvPr id="3082" name="Group 14"/>
            <p:cNvGrpSpPr>
              <a:grpSpLocks/>
            </p:cNvGrpSpPr>
            <p:nvPr/>
          </p:nvGrpSpPr>
          <p:grpSpPr bwMode="auto">
            <a:xfrm>
              <a:off x="1632" y="3312"/>
              <a:ext cx="792" cy="630"/>
              <a:chOff x="1440" y="3210"/>
              <a:chExt cx="792" cy="630"/>
            </a:xfrm>
          </p:grpSpPr>
          <p:sp>
            <p:nvSpPr>
              <p:cNvPr id="3083" name="Rectangle 15"/>
              <p:cNvSpPr>
                <a:spLocks noChangeArrowheads="1"/>
              </p:cNvSpPr>
              <p:nvPr/>
            </p:nvSpPr>
            <p:spPr bwMode="auto">
              <a:xfrm>
                <a:off x="1440" y="3264"/>
                <a:ext cx="792" cy="432"/>
              </a:xfrm>
              <a:prstGeom prst="rect">
                <a:avLst/>
              </a:prstGeom>
              <a:solidFill>
                <a:srgbClr val="CCFFCC"/>
              </a:solidFill>
              <a:ln w="9525">
                <a:solidFill>
                  <a:srgbClr val="000000"/>
                </a:solidFill>
                <a:miter lim="800000"/>
                <a:headEnd/>
                <a:tailEnd/>
              </a:ln>
            </p:spPr>
            <p:txBody>
              <a:bodyPr/>
              <a:lstStyle/>
              <a:p>
                <a:endParaRPr lang="ja-JP" altLang="en-US" dirty="0"/>
              </a:p>
            </p:txBody>
          </p:sp>
          <p:sp>
            <p:nvSpPr>
              <p:cNvPr id="3088" name="Rectangle 16"/>
              <p:cNvSpPr>
                <a:spLocks noChangeArrowheads="1"/>
              </p:cNvSpPr>
              <p:nvPr/>
            </p:nvSpPr>
            <p:spPr bwMode="auto">
              <a:xfrm>
                <a:off x="1452" y="3336"/>
                <a:ext cx="5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defRPr/>
                </a:pPr>
                <a:r>
                  <a:rPr kumimoji="0" lang="en-US" altLang="ja-JP" sz="3600" i="1" dirty="0">
                    <a:solidFill>
                      <a:srgbClr val="000000"/>
                    </a:solidFill>
                    <a:effectLst>
                      <a:outerShdw blurRad="38100" dist="38100" dir="2700000" algn="tl">
                        <a:srgbClr val="C0C0C0"/>
                      </a:outerShdw>
                    </a:effectLst>
                    <a:latin typeface="Monotype Corsiva" pitchFamily="66" charset="0"/>
                    <a:ea typeface="ＭＳ 明朝" pitchFamily="17" charset="-128"/>
                  </a:rPr>
                  <a:t>T</a:t>
                </a:r>
                <a:r>
                  <a:rPr kumimoji="0" lang="en-US" altLang="ja-JP" sz="1800" i="1" dirty="0">
                    <a:solidFill>
                      <a:srgbClr val="000000"/>
                    </a:solidFill>
                    <a:effectLst>
                      <a:outerShdw blurRad="38100" dist="38100" dir="2700000" algn="tl">
                        <a:srgbClr val="C0C0C0"/>
                      </a:outerShdw>
                    </a:effectLst>
                    <a:latin typeface="Monotype Corsiva" pitchFamily="66" charset="0"/>
                    <a:ea typeface="ＭＳ 明朝" pitchFamily="17" charset="-128"/>
                  </a:rPr>
                  <a:t>akeda</a:t>
                </a:r>
                <a:endParaRPr kumimoji="0" lang="en-US" altLang="ja-JP" sz="3600" i="1" dirty="0">
                  <a:solidFill>
                    <a:srgbClr val="000000"/>
                  </a:solidFill>
                  <a:effectLst>
                    <a:outerShdw blurRad="38100" dist="38100" dir="2700000" algn="tl">
                      <a:srgbClr val="C0C0C0"/>
                    </a:outerShdw>
                  </a:effectLst>
                  <a:latin typeface="Monotype Corsiva" pitchFamily="66" charset="0"/>
                  <a:ea typeface="ＭＳ 明朝" pitchFamily="17" charset="-128"/>
                </a:endParaRPr>
              </a:p>
            </p:txBody>
          </p:sp>
          <p:sp>
            <p:nvSpPr>
              <p:cNvPr id="3089" name="Rectangle 17"/>
              <p:cNvSpPr>
                <a:spLocks noChangeArrowheads="1"/>
              </p:cNvSpPr>
              <p:nvPr/>
            </p:nvSpPr>
            <p:spPr bwMode="auto">
              <a:xfrm>
                <a:off x="1608" y="3210"/>
                <a:ext cx="5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defRPr/>
                </a:pPr>
                <a:r>
                  <a:rPr kumimoji="0" lang="en-US" altLang="ja-JP" sz="3600" i="1" dirty="0">
                    <a:solidFill>
                      <a:srgbClr val="FF3300"/>
                    </a:solidFill>
                    <a:effectLst>
                      <a:outerShdw blurRad="38100" dist="38100" dir="2700000" algn="tl">
                        <a:srgbClr val="C0C0C0"/>
                      </a:outerShdw>
                    </a:effectLst>
                    <a:latin typeface="Monotype Corsiva" pitchFamily="66" charset="0"/>
                    <a:ea typeface="ＭＳ 明朝" pitchFamily="17" charset="-128"/>
                  </a:rPr>
                  <a:t>S</a:t>
                </a:r>
                <a:r>
                  <a:rPr kumimoji="0" lang="en-US" altLang="ja-JP" sz="1800" i="1" dirty="0">
                    <a:solidFill>
                      <a:srgbClr val="FF3300"/>
                    </a:solidFill>
                    <a:effectLst>
                      <a:outerShdw blurRad="38100" dist="38100" dir="2700000" algn="tl">
                        <a:srgbClr val="C0C0C0"/>
                      </a:outerShdw>
                    </a:effectLst>
                    <a:latin typeface="Monotype Corsiva" pitchFamily="66" charset="0"/>
                    <a:ea typeface="ＭＳ 明朝" pitchFamily="17" charset="-128"/>
                  </a:rPr>
                  <a:t>ystem</a:t>
                </a:r>
                <a:endParaRPr kumimoji="0" lang="en-US" altLang="ja-JP" sz="3600" i="1" dirty="0">
                  <a:solidFill>
                    <a:srgbClr val="FF3300"/>
                  </a:solidFill>
                  <a:effectLst>
                    <a:outerShdw blurRad="38100" dist="38100" dir="2700000" algn="tl">
                      <a:srgbClr val="C0C0C0"/>
                    </a:outerShdw>
                  </a:effectLst>
                  <a:latin typeface="Monotype Corsiva" pitchFamily="66" charset="0"/>
                  <a:ea typeface="ＭＳ 明朝" pitchFamily="17" charset="-128"/>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51520" y="692696"/>
            <a:ext cx="7696200" cy="990600"/>
          </a:xfrm>
          <a:noFill/>
          <a:ln/>
          <a:effectLst>
            <a:outerShdw dist="53882" dir="2700000" algn="ctr" rotWithShape="0">
              <a:schemeClr val="bg1">
                <a:alpha val="50000"/>
              </a:schemeClr>
            </a:outerShdw>
          </a:effectLst>
        </p:spPr>
        <p:txBody>
          <a:bodyPr lIns="92075" tIns="46038" rIns="92075" bIns="46038" anchor="ctr">
            <a:normAutofit/>
          </a:bodyPr>
          <a:lstStyle/>
          <a:p>
            <a:r>
              <a:rPr lang="ja-JP" altLang="en-US" sz="3200" b="1" dirty="0">
                <a:solidFill>
                  <a:srgbClr val="000000"/>
                </a:solidFill>
                <a:latin typeface="Times New Roman" pitchFamily="18" charset="0"/>
              </a:rPr>
              <a:t>階層型ＮＮによる形状識別</a:t>
            </a:r>
          </a:p>
        </p:txBody>
      </p:sp>
      <p:pic>
        <p:nvPicPr>
          <p:cNvPr id="185347" name="Picture 3" descr="C:\My Documents\3 プレゼン資料\BMP\a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210" y="3577456"/>
            <a:ext cx="27463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5348" name="Picture 4" descr="C:\My Documents\3 プレゼン資料\BMP\a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5953" y="3577456"/>
            <a:ext cx="307975"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5349" name="Picture 5" descr="C:\My Documents\3 プレゼン資料\BMP\a3.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3577456"/>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85350" name="Picture 6" descr="C:\My Documents\3 プレゼン資料\BMP\a4.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9047" y="3958456"/>
            <a:ext cx="250825"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5351" name="Picture 7" descr="C:\My Documents\3 プレゼン資料\BMP\ab.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0416" y="4339456"/>
            <a:ext cx="21748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5353" name="Picture 9" descr="C:\My Documents\3 プレゼン資料\BMP\b1.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3598094"/>
            <a:ext cx="206375" cy="296862"/>
          </a:xfrm>
          <a:prstGeom prst="rect">
            <a:avLst/>
          </a:prstGeom>
          <a:noFill/>
          <a:extLst>
            <a:ext uri="{909E8E84-426E-40DD-AFC4-6F175D3DCCD1}">
              <a14:hiddenFill xmlns:a14="http://schemas.microsoft.com/office/drawing/2010/main">
                <a:solidFill>
                  <a:srgbClr val="FFFFFF"/>
                </a:solidFill>
              </a14:hiddenFill>
            </a:ext>
          </a:extLst>
        </p:spPr>
      </p:pic>
      <p:pic>
        <p:nvPicPr>
          <p:cNvPr id="185355" name="Picture 11" descr="C:\My Documents\3 プレゼン資料\BMP\b2.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6136" y="3564756"/>
            <a:ext cx="2286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5356" name="Picture 12" descr="C:\My Documents\3 プレゼン資料\BMP\b3.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0192" y="3567931"/>
            <a:ext cx="2508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185357" name="Picture 13" descr="C:\My Documents\3 プレゼン資料\BMP\b4.b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2160" y="3971156"/>
            <a:ext cx="239713"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5358" name="Picture 14" descr="C:\My Documents\3 プレゼン資料\BMP\b5.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4128" y="4375969"/>
            <a:ext cx="239712" cy="331787"/>
          </a:xfrm>
          <a:prstGeom prst="rect">
            <a:avLst/>
          </a:prstGeom>
          <a:noFill/>
          <a:extLst>
            <a:ext uri="{909E8E84-426E-40DD-AFC4-6F175D3DCCD1}">
              <a14:hiddenFill xmlns:a14="http://schemas.microsoft.com/office/drawing/2010/main">
                <a:solidFill>
                  <a:srgbClr val="FFFFFF"/>
                </a:solidFill>
              </a14:hiddenFill>
            </a:ext>
          </a:extLst>
        </p:spPr>
      </p:pic>
      <p:pic>
        <p:nvPicPr>
          <p:cNvPr id="185360" name="Picture 16" descr="C:\My Documents\3 プレゼン資料\BMP\c1.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0" y="5177656"/>
            <a:ext cx="2508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85361" name="Picture 17" descr="C:\My Documents\3 プレゼン資料\BMP\c2.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14800" y="5634856"/>
            <a:ext cx="239713" cy="274638"/>
          </a:xfrm>
          <a:prstGeom prst="rect">
            <a:avLst/>
          </a:prstGeom>
          <a:noFill/>
          <a:extLst>
            <a:ext uri="{909E8E84-426E-40DD-AFC4-6F175D3DCCD1}">
              <a14:hiddenFill xmlns:a14="http://schemas.microsoft.com/office/drawing/2010/main">
                <a:solidFill>
                  <a:srgbClr val="FFFFFF"/>
                </a:solidFill>
              </a14:hiddenFill>
            </a:ext>
          </a:extLst>
        </p:spPr>
      </p:pic>
      <p:pic>
        <p:nvPicPr>
          <p:cNvPr id="185362" name="Picture 18" descr="C:\My Documents\3 プレゼン資料\BMP\c3.bm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30725" y="6046019"/>
            <a:ext cx="193675" cy="274637"/>
          </a:xfrm>
          <a:prstGeom prst="rect">
            <a:avLst/>
          </a:prstGeom>
          <a:noFill/>
          <a:extLst>
            <a:ext uri="{909E8E84-426E-40DD-AFC4-6F175D3DCCD1}">
              <a14:hiddenFill xmlns:a14="http://schemas.microsoft.com/office/drawing/2010/main">
                <a:solidFill>
                  <a:srgbClr val="FFFFFF"/>
                </a:solidFill>
              </a14:hiddenFill>
            </a:ext>
          </a:extLst>
        </p:spPr>
      </p:pic>
      <p:pic>
        <p:nvPicPr>
          <p:cNvPr id="185363" name="Picture 19" descr="C:\My Documents\3 プレゼン資料\BMP\c4.bm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5634856"/>
            <a:ext cx="21748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5364" name="Picture 20" descr="C:\My Documents\3 プレゼン資料\BMP\c5.bm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19700" y="5177656"/>
            <a:ext cx="217488" cy="342900"/>
          </a:xfrm>
          <a:prstGeom prst="rect">
            <a:avLst/>
          </a:prstGeom>
          <a:noFill/>
          <a:extLst>
            <a:ext uri="{909E8E84-426E-40DD-AFC4-6F175D3DCCD1}">
              <a14:hiddenFill xmlns:a14="http://schemas.microsoft.com/office/drawing/2010/main">
                <a:solidFill>
                  <a:srgbClr val="FFFFFF"/>
                </a:solidFill>
              </a14:hiddenFill>
            </a:ext>
          </a:extLst>
        </p:spPr>
      </p:pic>
      <p:sp>
        <p:nvSpPr>
          <p:cNvPr id="185365" name="Rectangle 21"/>
          <p:cNvSpPr>
            <a:spLocks noChangeArrowheads="1"/>
          </p:cNvSpPr>
          <p:nvPr/>
        </p:nvSpPr>
        <p:spPr bwMode="auto">
          <a:xfrm>
            <a:off x="114300" y="2094235"/>
            <a:ext cx="5638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b="1" dirty="0">
                <a:solidFill>
                  <a:schemeClr val="tx2"/>
                </a:solidFill>
                <a:latin typeface="Times New Roman" pitchFamily="18" charset="0"/>
              </a:rPr>
              <a:t>　　　</a:t>
            </a:r>
            <a:r>
              <a:rPr lang="ja-JP" altLang="en-US" b="1" dirty="0">
                <a:solidFill>
                  <a:srgbClr val="000000"/>
                </a:solidFill>
                <a:latin typeface="Times New Roman" pitchFamily="18" charset="0"/>
              </a:rPr>
              <a:t>ニューラルネットワークの場合：</a:t>
            </a:r>
            <a:endParaRPr lang="en-US" altLang="ja-JP" b="1" dirty="0">
              <a:solidFill>
                <a:srgbClr val="000000"/>
              </a:solidFill>
              <a:latin typeface="Times New Roman" pitchFamily="18" charset="0"/>
            </a:endParaRPr>
          </a:p>
          <a:p>
            <a:pPr algn="l"/>
            <a:r>
              <a:rPr lang="ja-JP" altLang="en-US" b="1" dirty="0">
                <a:solidFill>
                  <a:srgbClr val="000000"/>
                </a:solidFill>
              </a:rPr>
              <a:t>　　　　　非線形分離が可能。</a:t>
            </a:r>
          </a:p>
          <a:p>
            <a:pPr algn="l"/>
            <a:r>
              <a:rPr lang="ja-JP" altLang="en-US" b="1" dirty="0">
                <a:solidFill>
                  <a:srgbClr val="000000"/>
                </a:solidFill>
                <a:latin typeface="Times New Roman" pitchFamily="18" charset="0"/>
              </a:rPr>
              <a:t>　　　　　知らないことは判断できない。</a:t>
            </a:r>
          </a:p>
        </p:txBody>
      </p:sp>
      <p:sp>
        <p:nvSpPr>
          <p:cNvPr id="185366" name="AutoShape 22"/>
          <p:cNvSpPr>
            <a:spLocks noChangeArrowheads="1"/>
          </p:cNvSpPr>
          <p:nvPr/>
        </p:nvSpPr>
        <p:spPr bwMode="auto">
          <a:xfrm>
            <a:off x="1187624" y="5733256"/>
            <a:ext cx="2095500" cy="1066800"/>
          </a:xfrm>
          <a:prstGeom prst="wedgeRoundRectCallout">
            <a:avLst>
              <a:gd name="adj1" fmla="val 76436"/>
              <a:gd name="adj2" fmla="val 21768"/>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文字「ａ」と「ｂ」を学習して形成される境界線</a:t>
            </a:r>
          </a:p>
        </p:txBody>
      </p:sp>
      <p:sp>
        <p:nvSpPr>
          <p:cNvPr id="185368" name="Rectangle 24"/>
          <p:cNvSpPr>
            <a:spLocks noChangeArrowheads="1"/>
          </p:cNvSpPr>
          <p:nvPr/>
        </p:nvSpPr>
        <p:spPr bwMode="auto">
          <a:xfrm>
            <a:off x="6515100" y="2246635"/>
            <a:ext cx="251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b="1" dirty="0">
                <a:solidFill>
                  <a:srgbClr val="000000"/>
                </a:solidFill>
                <a:latin typeface="Times New Roman" pitchFamily="18" charset="0"/>
              </a:rPr>
              <a:t>高精度だが</a:t>
            </a:r>
          </a:p>
          <a:p>
            <a:pPr algn="l"/>
            <a:r>
              <a:rPr lang="ja-JP" altLang="en-US" b="1" dirty="0">
                <a:solidFill>
                  <a:srgbClr val="000000"/>
                </a:solidFill>
                <a:latin typeface="Times New Roman" pitchFamily="18" charset="0"/>
              </a:rPr>
              <a:t>ロバスト性に限界</a:t>
            </a:r>
          </a:p>
        </p:txBody>
      </p:sp>
      <p:sp>
        <p:nvSpPr>
          <p:cNvPr id="185369" name="Freeform 25"/>
          <p:cNvSpPr>
            <a:spLocks/>
          </p:cNvSpPr>
          <p:nvPr/>
        </p:nvSpPr>
        <p:spPr bwMode="auto">
          <a:xfrm>
            <a:off x="3835400" y="3174028"/>
            <a:ext cx="1553205" cy="3626028"/>
          </a:xfrm>
          <a:custGeom>
            <a:avLst/>
            <a:gdLst>
              <a:gd name="T0" fmla="*/ 0 w 1336"/>
              <a:gd name="T1" fmla="*/ 2856 h 2856"/>
              <a:gd name="T2" fmla="*/ 16 w 1336"/>
              <a:gd name="T3" fmla="*/ 2568 h 2856"/>
              <a:gd name="T4" fmla="*/ 56 w 1336"/>
              <a:gd name="T5" fmla="*/ 2240 h 2856"/>
              <a:gd name="T6" fmla="*/ 74 w 1336"/>
              <a:gd name="T7" fmla="*/ 2060 h 2856"/>
              <a:gd name="T8" fmla="*/ 92 w 1336"/>
              <a:gd name="T9" fmla="*/ 1970 h 2856"/>
              <a:gd name="T10" fmla="*/ 128 w 1336"/>
              <a:gd name="T11" fmla="*/ 1904 h 2856"/>
              <a:gd name="T12" fmla="*/ 230 w 1336"/>
              <a:gd name="T13" fmla="*/ 1838 h 2856"/>
              <a:gd name="T14" fmla="*/ 344 w 1336"/>
              <a:gd name="T15" fmla="*/ 1712 h 2856"/>
              <a:gd name="T16" fmla="*/ 432 w 1336"/>
              <a:gd name="T17" fmla="*/ 1552 h 2856"/>
              <a:gd name="T18" fmla="*/ 512 w 1336"/>
              <a:gd name="T19" fmla="*/ 1400 h 2856"/>
              <a:gd name="T20" fmla="*/ 572 w 1336"/>
              <a:gd name="T21" fmla="*/ 1268 h 2856"/>
              <a:gd name="T22" fmla="*/ 632 w 1336"/>
              <a:gd name="T23" fmla="*/ 1160 h 2856"/>
              <a:gd name="T24" fmla="*/ 696 w 1336"/>
              <a:gd name="T25" fmla="*/ 1048 h 2856"/>
              <a:gd name="T26" fmla="*/ 736 w 1336"/>
              <a:gd name="T27" fmla="*/ 952 h 2856"/>
              <a:gd name="T28" fmla="*/ 744 w 1336"/>
              <a:gd name="T29" fmla="*/ 888 h 2856"/>
              <a:gd name="T30" fmla="*/ 764 w 1336"/>
              <a:gd name="T31" fmla="*/ 782 h 2856"/>
              <a:gd name="T32" fmla="*/ 776 w 1336"/>
              <a:gd name="T33" fmla="*/ 716 h 2856"/>
              <a:gd name="T34" fmla="*/ 800 w 1336"/>
              <a:gd name="T35" fmla="*/ 638 h 2856"/>
              <a:gd name="T36" fmla="*/ 888 w 1336"/>
              <a:gd name="T37" fmla="*/ 520 h 2856"/>
              <a:gd name="T38" fmla="*/ 1004 w 1336"/>
              <a:gd name="T39" fmla="*/ 410 h 2856"/>
              <a:gd name="T40" fmla="*/ 1128 w 1336"/>
              <a:gd name="T41" fmla="*/ 304 h 2856"/>
              <a:gd name="T42" fmla="*/ 1268 w 1336"/>
              <a:gd name="T43" fmla="*/ 140 h 2856"/>
              <a:gd name="T44" fmla="*/ 1336 w 1336"/>
              <a:gd name="T45" fmla="*/ 0 h 2856"/>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5210 w 10000"/>
              <a:gd name="connsiteY12" fmla="*/ 3669 h 10000"/>
              <a:gd name="connsiteX13" fmla="*/ 5509 w 10000"/>
              <a:gd name="connsiteY13" fmla="*/ 3333 h 10000"/>
              <a:gd name="connsiteX14" fmla="*/ 5569 w 10000"/>
              <a:gd name="connsiteY14" fmla="*/ 3109 h 10000"/>
              <a:gd name="connsiteX15" fmla="*/ 5719 w 10000"/>
              <a:gd name="connsiteY15" fmla="*/ 2738 h 10000"/>
              <a:gd name="connsiteX16" fmla="*/ 5808 w 10000"/>
              <a:gd name="connsiteY16" fmla="*/ 2507 h 10000"/>
              <a:gd name="connsiteX17" fmla="*/ 6405 w 10000"/>
              <a:gd name="connsiteY17" fmla="*/ 2160 h 10000"/>
              <a:gd name="connsiteX18" fmla="*/ 6647 w 10000"/>
              <a:gd name="connsiteY18" fmla="*/ 1821 h 10000"/>
              <a:gd name="connsiteX19" fmla="*/ 7515 w 10000"/>
              <a:gd name="connsiteY19" fmla="*/ 1436 h 10000"/>
              <a:gd name="connsiteX20" fmla="*/ 8443 w 10000"/>
              <a:gd name="connsiteY20" fmla="*/ 1064 h 10000"/>
              <a:gd name="connsiteX21" fmla="*/ 9491 w 10000"/>
              <a:gd name="connsiteY21" fmla="*/ 490 h 10000"/>
              <a:gd name="connsiteX22" fmla="*/ 10000 w 10000"/>
              <a:gd name="connsiteY22" fmla="*/ 0 h 10000"/>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5210 w 10000"/>
              <a:gd name="connsiteY12" fmla="*/ 3669 h 10000"/>
              <a:gd name="connsiteX13" fmla="*/ 5509 w 10000"/>
              <a:gd name="connsiteY13" fmla="*/ 3333 h 10000"/>
              <a:gd name="connsiteX14" fmla="*/ 5569 w 10000"/>
              <a:gd name="connsiteY14" fmla="*/ 3109 h 10000"/>
              <a:gd name="connsiteX15" fmla="*/ 5719 w 10000"/>
              <a:gd name="connsiteY15" fmla="*/ 2738 h 10000"/>
              <a:gd name="connsiteX16" fmla="*/ 6392 w 10000"/>
              <a:gd name="connsiteY16" fmla="*/ 2507 h 10000"/>
              <a:gd name="connsiteX17" fmla="*/ 6405 w 10000"/>
              <a:gd name="connsiteY17" fmla="*/ 2160 h 10000"/>
              <a:gd name="connsiteX18" fmla="*/ 6647 w 10000"/>
              <a:gd name="connsiteY18" fmla="*/ 1821 h 10000"/>
              <a:gd name="connsiteX19" fmla="*/ 7515 w 10000"/>
              <a:gd name="connsiteY19" fmla="*/ 1436 h 10000"/>
              <a:gd name="connsiteX20" fmla="*/ 8443 w 10000"/>
              <a:gd name="connsiteY20" fmla="*/ 1064 h 10000"/>
              <a:gd name="connsiteX21" fmla="*/ 9491 w 10000"/>
              <a:gd name="connsiteY21" fmla="*/ 490 h 10000"/>
              <a:gd name="connsiteX22" fmla="*/ 10000 w 10000"/>
              <a:gd name="connsiteY22" fmla="*/ 0 h 10000"/>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5210 w 10000"/>
              <a:gd name="connsiteY12" fmla="*/ 3669 h 10000"/>
              <a:gd name="connsiteX13" fmla="*/ 5509 w 10000"/>
              <a:gd name="connsiteY13" fmla="*/ 3333 h 10000"/>
              <a:gd name="connsiteX14" fmla="*/ 5569 w 10000"/>
              <a:gd name="connsiteY14" fmla="*/ 3109 h 10000"/>
              <a:gd name="connsiteX15" fmla="*/ 6387 w 10000"/>
              <a:gd name="connsiteY15" fmla="*/ 2812 h 10000"/>
              <a:gd name="connsiteX16" fmla="*/ 6392 w 10000"/>
              <a:gd name="connsiteY16" fmla="*/ 2507 h 10000"/>
              <a:gd name="connsiteX17" fmla="*/ 6405 w 10000"/>
              <a:gd name="connsiteY17" fmla="*/ 2160 h 10000"/>
              <a:gd name="connsiteX18" fmla="*/ 6647 w 10000"/>
              <a:gd name="connsiteY18" fmla="*/ 1821 h 10000"/>
              <a:gd name="connsiteX19" fmla="*/ 7515 w 10000"/>
              <a:gd name="connsiteY19" fmla="*/ 1436 h 10000"/>
              <a:gd name="connsiteX20" fmla="*/ 8443 w 10000"/>
              <a:gd name="connsiteY20" fmla="*/ 1064 h 10000"/>
              <a:gd name="connsiteX21" fmla="*/ 9491 w 10000"/>
              <a:gd name="connsiteY21" fmla="*/ 490 h 10000"/>
              <a:gd name="connsiteX22" fmla="*/ 10000 w 10000"/>
              <a:gd name="connsiteY22" fmla="*/ 0 h 10000"/>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5210 w 10000"/>
              <a:gd name="connsiteY12" fmla="*/ 3669 h 10000"/>
              <a:gd name="connsiteX13" fmla="*/ 5509 w 10000"/>
              <a:gd name="connsiteY13" fmla="*/ 3333 h 10000"/>
              <a:gd name="connsiteX14" fmla="*/ 5986 w 10000"/>
              <a:gd name="connsiteY14" fmla="*/ 3146 h 10000"/>
              <a:gd name="connsiteX15" fmla="*/ 6387 w 10000"/>
              <a:gd name="connsiteY15" fmla="*/ 2812 h 10000"/>
              <a:gd name="connsiteX16" fmla="*/ 6392 w 10000"/>
              <a:gd name="connsiteY16" fmla="*/ 2507 h 10000"/>
              <a:gd name="connsiteX17" fmla="*/ 6405 w 10000"/>
              <a:gd name="connsiteY17" fmla="*/ 2160 h 10000"/>
              <a:gd name="connsiteX18" fmla="*/ 6647 w 10000"/>
              <a:gd name="connsiteY18" fmla="*/ 1821 h 10000"/>
              <a:gd name="connsiteX19" fmla="*/ 7515 w 10000"/>
              <a:gd name="connsiteY19" fmla="*/ 1436 h 10000"/>
              <a:gd name="connsiteX20" fmla="*/ 8443 w 10000"/>
              <a:gd name="connsiteY20" fmla="*/ 1064 h 10000"/>
              <a:gd name="connsiteX21" fmla="*/ 9491 w 10000"/>
              <a:gd name="connsiteY21" fmla="*/ 490 h 10000"/>
              <a:gd name="connsiteX22" fmla="*/ 10000 w 10000"/>
              <a:gd name="connsiteY22" fmla="*/ 0 h 10000"/>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4876 w 10000"/>
              <a:gd name="connsiteY12" fmla="*/ 3781 h 10000"/>
              <a:gd name="connsiteX13" fmla="*/ 5509 w 10000"/>
              <a:gd name="connsiteY13" fmla="*/ 3333 h 10000"/>
              <a:gd name="connsiteX14" fmla="*/ 5986 w 10000"/>
              <a:gd name="connsiteY14" fmla="*/ 3146 h 10000"/>
              <a:gd name="connsiteX15" fmla="*/ 6387 w 10000"/>
              <a:gd name="connsiteY15" fmla="*/ 2812 h 10000"/>
              <a:gd name="connsiteX16" fmla="*/ 6392 w 10000"/>
              <a:gd name="connsiteY16" fmla="*/ 2507 h 10000"/>
              <a:gd name="connsiteX17" fmla="*/ 6405 w 10000"/>
              <a:gd name="connsiteY17" fmla="*/ 2160 h 10000"/>
              <a:gd name="connsiteX18" fmla="*/ 6647 w 10000"/>
              <a:gd name="connsiteY18" fmla="*/ 1821 h 10000"/>
              <a:gd name="connsiteX19" fmla="*/ 7515 w 10000"/>
              <a:gd name="connsiteY19" fmla="*/ 1436 h 10000"/>
              <a:gd name="connsiteX20" fmla="*/ 8443 w 10000"/>
              <a:gd name="connsiteY20" fmla="*/ 1064 h 10000"/>
              <a:gd name="connsiteX21" fmla="*/ 9491 w 10000"/>
              <a:gd name="connsiteY21" fmla="*/ 490 h 10000"/>
              <a:gd name="connsiteX22" fmla="*/ 10000 w 10000"/>
              <a:gd name="connsiteY22" fmla="*/ 0 h 10000"/>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4876 w 10000"/>
              <a:gd name="connsiteY12" fmla="*/ 3781 h 10000"/>
              <a:gd name="connsiteX13" fmla="*/ 5509 w 10000"/>
              <a:gd name="connsiteY13" fmla="*/ 3333 h 10000"/>
              <a:gd name="connsiteX14" fmla="*/ 5986 w 10000"/>
              <a:gd name="connsiteY14" fmla="*/ 3146 h 10000"/>
              <a:gd name="connsiteX15" fmla="*/ 6387 w 10000"/>
              <a:gd name="connsiteY15" fmla="*/ 2812 h 10000"/>
              <a:gd name="connsiteX16" fmla="*/ 6392 w 10000"/>
              <a:gd name="connsiteY16" fmla="*/ 2507 h 10000"/>
              <a:gd name="connsiteX17" fmla="*/ 6405 w 10000"/>
              <a:gd name="connsiteY17" fmla="*/ 2160 h 10000"/>
              <a:gd name="connsiteX18" fmla="*/ 6647 w 10000"/>
              <a:gd name="connsiteY18" fmla="*/ 1821 h 10000"/>
              <a:gd name="connsiteX19" fmla="*/ 7014 w 10000"/>
              <a:gd name="connsiteY19" fmla="*/ 1324 h 10000"/>
              <a:gd name="connsiteX20" fmla="*/ 8443 w 10000"/>
              <a:gd name="connsiteY20" fmla="*/ 1064 h 10000"/>
              <a:gd name="connsiteX21" fmla="*/ 9491 w 10000"/>
              <a:gd name="connsiteY21" fmla="*/ 490 h 10000"/>
              <a:gd name="connsiteX22" fmla="*/ 10000 w 10000"/>
              <a:gd name="connsiteY22" fmla="*/ 0 h 10000"/>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4876 w 10000"/>
              <a:gd name="connsiteY12" fmla="*/ 3781 h 10000"/>
              <a:gd name="connsiteX13" fmla="*/ 5509 w 10000"/>
              <a:gd name="connsiteY13" fmla="*/ 3333 h 10000"/>
              <a:gd name="connsiteX14" fmla="*/ 5986 w 10000"/>
              <a:gd name="connsiteY14" fmla="*/ 3146 h 10000"/>
              <a:gd name="connsiteX15" fmla="*/ 6387 w 10000"/>
              <a:gd name="connsiteY15" fmla="*/ 2812 h 10000"/>
              <a:gd name="connsiteX16" fmla="*/ 6392 w 10000"/>
              <a:gd name="connsiteY16" fmla="*/ 2507 h 10000"/>
              <a:gd name="connsiteX17" fmla="*/ 6405 w 10000"/>
              <a:gd name="connsiteY17" fmla="*/ 2160 h 10000"/>
              <a:gd name="connsiteX18" fmla="*/ 6647 w 10000"/>
              <a:gd name="connsiteY18" fmla="*/ 1821 h 10000"/>
              <a:gd name="connsiteX19" fmla="*/ 7014 w 10000"/>
              <a:gd name="connsiteY19" fmla="*/ 1324 h 10000"/>
              <a:gd name="connsiteX20" fmla="*/ 7608 w 10000"/>
              <a:gd name="connsiteY20" fmla="*/ 543 h 10000"/>
              <a:gd name="connsiteX21" fmla="*/ 9491 w 10000"/>
              <a:gd name="connsiteY21" fmla="*/ 490 h 10000"/>
              <a:gd name="connsiteX22" fmla="*/ 10000 w 10000"/>
              <a:gd name="connsiteY22" fmla="*/ 0 h 10000"/>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4876 w 10000"/>
              <a:gd name="connsiteY12" fmla="*/ 3781 h 10000"/>
              <a:gd name="connsiteX13" fmla="*/ 5509 w 10000"/>
              <a:gd name="connsiteY13" fmla="*/ 3333 h 10000"/>
              <a:gd name="connsiteX14" fmla="*/ 5986 w 10000"/>
              <a:gd name="connsiteY14" fmla="*/ 3146 h 10000"/>
              <a:gd name="connsiteX15" fmla="*/ 6387 w 10000"/>
              <a:gd name="connsiteY15" fmla="*/ 2812 h 10000"/>
              <a:gd name="connsiteX16" fmla="*/ 6392 w 10000"/>
              <a:gd name="connsiteY16" fmla="*/ 2507 h 10000"/>
              <a:gd name="connsiteX17" fmla="*/ 6405 w 10000"/>
              <a:gd name="connsiteY17" fmla="*/ 2160 h 10000"/>
              <a:gd name="connsiteX18" fmla="*/ 6647 w 10000"/>
              <a:gd name="connsiteY18" fmla="*/ 1821 h 10000"/>
              <a:gd name="connsiteX19" fmla="*/ 7014 w 10000"/>
              <a:gd name="connsiteY19" fmla="*/ 1324 h 10000"/>
              <a:gd name="connsiteX20" fmla="*/ 7608 w 10000"/>
              <a:gd name="connsiteY20" fmla="*/ 543 h 10000"/>
              <a:gd name="connsiteX21" fmla="*/ 9241 w 10000"/>
              <a:gd name="connsiteY21" fmla="*/ 378 h 10000"/>
              <a:gd name="connsiteX22" fmla="*/ 10000 w 10000"/>
              <a:gd name="connsiteY22" fmla="*/ 0 h 10000"/>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4876 w 10000"/>
              <a:gd name="connsiteY12" fmla="*/ 3781 h 10000"/>
              <a:gd name="connsiteX13" fmla="*/ 5509 w 10000"/>
              <a:gd name="connsiteY13" fmla="*/ 3333 h 10000"/>
              <a:gd name="connsiteX14" fmla="*/ 5986 w 10000"/>
              <a:gd name="connsiteY14" fmla="*/ 3146 h 10000"/>
              <a:gd name="connsiteX15" fmla="*/ 6387 w 10000"/>
              <a:gd name="connsiteY15" fmla="*/ 2812 h 10000"/>
              <a:gd name="connsiteX16" fmla="*/ 6392 w 10000"/>
              <a:gd name="connsiteY16" fmla="*/ 2507 h 10000"/>
              <a:gd name="connsiteX17" fmla="*/ 6405 w 10000"/>
              <a:gd name="connsiteY17" fmla="*/ 2160 h 10000"/>
              <a:gd name="connsiteX18" fmla="*/ 6647 w 10000"/>
              <a:gd name="connsiteY18" fmla="*/ 1821 h 10000"/>
              <a:gd name="connsiteX19" fmla="*/ 7014 w 10000"/>
              <a:gd name="connsiteY19" fmla="*/ 1324 h 10000"/>
              <a:gd name="connsiteX20" fmla="*/ 7525 w 10000"/>
              <a:gd name="connsiteY20" fmla="*/ 1027 h 10000"/>
              <a:gd name="connsiteX21" fmla="*/ 9241 w 10000"/>
              <a:gd name="connsiteY21" fmla="*/ 378 h 10000"/>
              <a:gd name="connsiteX22" fmla="*/ 10000 w 10000"/>
              <a:gd name="connsiteY22" fmla="*/ 0 h 10000"/>
              <a:gd name="connsiteX0" fmla="*/ 0 w 10000"/>
              <a:gd name="connsiteY0" fmla="*/ 10000 h 10000"/>
              <a:gd name="connsiteX1" fmla="*/ 120 w 10000"/>
              <a:gd name="connsiteY1" fmla="*/ 8992 h 10000"/>
              <a:gd name="connsiteX2" fmla="*/ 419 w 10000"/>
              <a:gd name="connsiteY2" fmla="*/ 7843 h 10000"/>
              <a:gd name="connsiteX3" fmla="*/ 554 w 10000"/>
              <a:gd name="connsiteY3" fmla="*/ 7213 h 10000"/>
              <a:gd name="connsiteX4" fmla="*/ 689 w 10000"/>
              <a:gd name="connsiteY4" fmla="*/ 6898 h 10000"/>
              <a:gd name="connsiteX5" fmla="*/ 958 w 10000"/>
              <a:gd name="connsiteY5" fmla="*/ 6667 h 10000"/>
              <a:gd name="connsiteX6" fmla="*/ 1722 w 10000"/>
              <a:gd name="connsiteY6" fmla="*/ 6436 h 10000"/>
              <a:gd name="connsiteX7" fmla="*/ 2575 w 10000"/>
              <a:gd name="connsiteY7" fmla="*/ 5994 h 10000"/>
              <a:gd name="connsiteX8" fmla="*/ 3234 w 10000"/>
              <a:gd name="connsiteY8" fmla="*/ 5434 h 10000"/>
              <a:gd name="connsiteX9" fmla="*/ 3832 w 10000"/>
              <a:gd name="connsiteY9" fmla="*/ 4902 h 10000"/>
              <a:gd name="connsiteX10" fmla="*/ 4281 w 10000"/>
              <a:gd name="connsiteY10" fmla="*/ 4440 h 10000"/>
              <a:gd name="connsiteX11" fmla="*/ 4731 w 10000"/>
              <a:gd name="connsiteY11" fmla="*/ 4062 h 10000"/>
              <a:gd name="connsiteX12" fmla="*/ 4876 w 10000"/>
              <a:gd name="connsiteY12" fmla="*/ 3781 h 10000"/>
              <a:gd name="connsiteX13" fmla="*/ 5509 w 10000"/>
              <a:gd name="connsiteY13" fmla="*/ 3333 h 10000"/>
              <a:gd name="connsiteX14" fmla="*/ 5986 w 10000"/>
              <a:gd name="connsiteY14" fmla="*/ 3146 h 10000"/>
              <a:gd name="connsiteX15" fmla="*/ 6387 w 10000"/>
              <a:gd name="connsiteY15" fmla="*/ 2812 h 10000"/>
              <a:gd name="connsiteX16" fmla="*/ 6392 w 10000"/>
              <a:gd name="connsiteY16" fmla="*/ 2507 h 10000"/>
              <a:gd name="connsiteX17" fmla="*/ 6405 w 10000"/>
              <a:gd name="connsiteY17" fmla="*/ 2160 h 10000"/>
              <a:gd name="connsiteX18" fmla="*/ 6647 w 10000"/>
              <a:gd name="connsiteY18" fmla="*/ 1821 h 10000"/>
              <a:gd name="connsiteX19" fmla="*/ 7014 w 10000"/>
              <a:gd name="connsiteY19" fmla="*/ 1324 h 10000"/>
              <a:gd name="connsiteX20" fmla="*/ 7525 w 10000"/>
              <a:gd name="connsiteY20" fmla="*/ 1027 h 10000"/>
              <a:gd name="connsiteX21" fmla="*/ 8740 w 10000"/>
              <a:gd name="connsiteY21" fmla="*/ 415 h 10000"/>
              <a:gd name="connsiteX22" fmla="*/ 10000 w 10000"/>
              <a:gd name="connsiteY22" fmla="*/ 0 h 10000"/>
              <a:gd name="connsiteX0" fmla="*/ 0 w 9499"/>
              <a:gd name="connsiteY0" fmla="*/ 9888 h 9888"/>
              <a:gd name="connsiteX1" fmla="*/ 120 w 9499"/>
              <a:gd name="connsiteY1" fmla="*/ 8880 h 9888"/>
              <a:gd name="connsiteX2" fmla="*/ 419 w 9499"/>
              <a:gd name="connsiteY2" fmla="*/ 7731 h 9888"/>
              <a:gd name="connsiteX3" fmla="*/ 554 w 9499"/>
              <a:gd name="connsiteY3" fmla="*/ 7101 h 9888"/>
              <a:gd name="connsiteX4" fmla="*/ 689 w 9499"/>
              <a:gd name="connsiteY4" fmla="*/ 6786 h 9888"/>
              <a:gd name="connsiteX5" fmla="*/ 958 w 9499"/>
              <a:gd name="connsiteY5" fmla="*/ 6555 h 9888"/>
              <a:gd name="connsiteX6" fmla="*/ 1722 w 9499"/>
              <a:gd name="connsiteY6" fmla="*/ 6324 h 9888"/>
              <a:gd name="connsiteX7" fmla="*/ 2575 w 9499"/>
              <a:gd name="connsiteY7" fmla="*/ 5882 h 9888"/>
              <a:gd name="connsiteX8" fmla="*/ 3234 w 9499"/>
              <a:gd name="connsiteY8" fmla="*/ 5322 h 9888"/>
              <a:gd name="connsiteX9" fmla="*/ 3832 w 9499"/>
              <a:gd name="connsiteY9" fmla="*/ 4790 h 9888"/>
              <a:gd name="connsiteX10" fmla="*/ 4281 w 9499"/>
              <a:gd name="connsiteY10" fmla="*/ 4328 h 9888"/>
              <a:gd name="connsiteX11" fmla="*/ 4731 w 9499"/>
              <a:gd name="connsiteY11" fmla="*/ 3950 h 9888"/>
              <a:gd name="connsiteX12" fmla="*/ 4876 w 9499"/>
              <a:gd name="connsiteY12" fmla="*/ 3669 h 9888"/>
              <a:gd name="connsiteX13" fmla="*/ 5509 w 9499"/>
              <a:gd name="connsiteY13" fmla="*/ 3221 h 9888"/>
              <a:gd name="connsiteX14" fmla="*/ 5986 w 9499"/>
              <a:gd name="connsiteY14" fmla="*/ 3034 h 9888"/>
              <a:gd name="connsiteX15" fmla="*/ 6387 w 9499"/>
              <a:gd name="connsiteY15" fmla="*/ 2700 h 9888"/>
              <a:gd name="connsiteX16" fmla="*/ 6392 w 9499"/>
              <a:gd name="connsiteY16" fmla="*/ 2395 h 9888"/>
              <a:gd name="connsiteX17" fmla="*/ 6405 w 9499"/>
              <a:gd name="connsiteY17" fmla="*/ 2048 h 9888"/>
              <a:gd name="connsiteX18" fmla="*/ 6647 w 9499"/>
              <a:gd name="connsiteY18" fmla="*/ 1709 h 9888"/>
              <a:gd name="connsiteX19" fmla="*/ 7014 w 9499"/>
              <a:gd name="connsiteY19" fmla="*/ 1212 h 9888"/>
              <a:gd name="connsiteX20" fmla="*/ 7525 w 9499"/>
              <a:gd name="connsiteY20" fmla="*/ 915 h 9888"/>
              <a:gd name="connsiteX21" fmla="*/ 8740 w 9499"/>
              <a:gd name="connsiteY21" fmla="*/ 303 h 9888"/>
              <a:gd name="connsiteX22" fmla="*/ 9499 w 9499"/>
              <a:gd name="connsiteY22" fmla="*/ 0 h 9888"/>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034 w 10000"/>
              <a:gd name="connsiteY9" fmla="*/ 4844 h 10000"/>
              <a:gd name="connsiteX10" fmla="*/ 4507 w 10000"/>
              <a:gd name="connsiteY10" fmla="*/ 4377 h 10000"/>
              <a:gd name="connsiteX11" fmla="*/ 4981 w 10000"/>
              <a:gd name="connsiteY11" fmla="*/ 3995 h 10000"/>
              <a:gd name="connsiteX12" fmla="*/ 5133 w 10000"/>
              <a:gd name="connsiteY12" fmla="*/ 3711 h 10000"/>
              <a:gd name="connsiteX13" fmla="*/ 5536 w 10000"/>
              <a:gd name="connsiteY13" fmla="*/ 3408 h 10000"/>
              <a:gd name="connsiteX14" fmla="*/ 6302 w 10000"/>
              <a:gd name="connsiteY14" fmla="*/ 3068 h 10000"/>
              <a:gd name="connsiteX15" fmla="*/ 6724 w 10000"/>
              <a:gd name="connsiteY15" fmla="*/ 2731 h 10000"/>
              <a:gd name="connsiteX16" fmla="*/ 6729 w 10000"/>
              <a:gd name="connsiteY16" fmla="*/ 2422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034 w 10000"/>
              <a:gd name="connsiteY9" fmla="*/ 4844 h 10000"/>
              <a:gd name="connsiteX10" fmla="*/ 4507 w 10000"/>
              <a:gd name="connsiteY10" fmla="*/ 4377 h 10000"/>
              <a:gd name="connsiteX11" fmla="*/ 4981 w 10000"/>
              <a:gd name="connsiteY11" fmla="*/ 3995 h 10000"/>
              <a:gd name="connsiteX12" fmla="*/ 5133 w 10000"/>
              <a:gd name="connsiteY12" fmla="*/ 3711 h 10000"/>
              <a:gd name="connsiteX13" fmla="*/ 5536 w 10000"/>
              <a:gd name="connsiteY13" fmla="*/ 3408 h 10000"/>
              <a:gd name="connsiteX14" fmla="*/ 6302 w 10000"/>
              <a:gd name="connsiteY14" fmla="*/ 3068 h 10000"/>
              <a:gd name="connsiteX15" fmla="*/ 6460 w 10000"/>
              <a:gd name="connsiteY15" fmla="*/ 2731 h 10000"/>
              <a:gd name="connsiteX16" fmla="*/ 6729 w 10000"/>
              <a:gd name="connsiteY16" fmla="*/ 2422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034 w 10000"/>
              <a:gd name="connsiteY9" fmla="*/ 4844 h 10000"/>
              <a:gd name="connsiteX10" fmla="*/ 4507 w 10000"/>
              <a:gd name="connsiteY10" fmla="*/ 4377 h 10000"/>
              <a:gd name="connsiteX11" fmla="*/ 4981 w 10000"/>
              <a:gd name="connsiteY11" fmla="*/ 3995 h 10000"/>
              <a:gd name="connsiteX12" fmla="*/ 5133 w 10000"/>
              <a:gd name="connsiteY12" fmla="*/ 3711 h 10000"/>
              <a:gd name="connsiteX13" fmla="*/ 5887 w 10000"/>
              <a:gd name="connsiteY13" fmla="*/ 3333 h 10000"/>
              <a:gd name="connsiteX14" fmla="*/ 6302 w 10000"/>
              <a:gd name="connsiteY14" fmla="*/ 3068 h 10000"/>
              <a:gd name="connsiteX15" fmla="*/ 6460 w 10000"/>
              <a:gd name="connsiteY15" fmla="*/ 2731 h 10000"/>
              <a:gd name="connsiteX16" fmla="*/ 6729 w 10000"/>
              <a:gd name="connsiteY16" fmla="*/ 2422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034 w 10000"/>
              <a:gd name="connsiteY9" fmla="*/ 4844 h 10000"/>
              <a:gd name="connsiteX10" fmla="*/ 4858 w 10000"/>
              <a:gd name="connsiteY10" fmla="*/ 4415 h 10000"/>
              <a:gd name="connsiteX11" fmla="*/ 4981 w 10000"/>
              <a:gd name="connsiteY11" fmla="*/ 3995 h 10000"/>
              <a:gd name="connsiteX12" fmla="*/ 5133 w 10000"/>
              <a:gd name="connsiteY12" fmla="*/ 3711 h 10000"/>
              <a:gd name="connsiteX13" fmla="*/ 5887 w 10000"/>
              <a:gd name="connsiteY13" fmla="*/ 3333 h 10000"/>
              <a:gd name="connsiteX14" fmla="*/ 6302 w 10000"/>
              <a:gd name="connsiteY14" fmla="*/ 3068 h 10000"/>
              <a:gd name="connsiteX15" fmla="*/ 6460 w 10000"/>
              <a:gd name="connsiteY15" fmla="*/ 2731 h 10000"/>
              <a:gd name="connsiteX16" fmla="*/ 6729 w 10000"/>
              <a:gd name="connsiteY16" fmla="*/ 2422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298 w 10000"/>
              <a:gd name="connsiteY9" fmla="*/ 5107 h 10000"/>
              <a:gd name="connsiteX10" fmla="*/ 4858 w 10000"/>
              <a:gd name="connsiteY10" fmla="*/ 4415 h 10000"/>
              <a:gd name="connsiteX11" fmla="*/ 4981 w 10000"/>
              <a:gd name="connsiteY11" fmla="*/ 3995 h 10000"/>
              <a:gd name="connsiteX12" fmla="*/ 5133 w 10000"/>
              <a:gd name="connsiteY12" fmla="*/ 3711 h 10000"/>
              <a:gd name="connsiteX13" fmla="*/ 5887 w 10000"/>
              <a:gd name="connsiteY13" fmla="*/ 3333 h 10000"/>
              <a:gd name="connsiteX14" fmla="*/ 6302 w 10000"/>
              <a:gd name="connsiteY14" fmla="*/ 3068 h 10000"/>
              <a:gd name="connsiteX15" fmla="*/ 6460 w 10000"/>
              <a:gd name="connsiteY15" fmla="*/ 2731 h 10000"/>
              <a:gd name="connsiteX16" fmla="*/ 6729 w 10000"/>
              <a:gd name="connsiteY16" fmla="*/ 2422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298 w 10000"/>
              <a:gd name="connsiteY9" fmla="*/ 5107 h 10000"/>
              <a:gd name="connsiteX10" fmla="*/ 4858 w 10000"/>
              <a:gd name="connsiteY10" fmla="*/ 4415 h 10000"/>
              <a:gd name="connsiteX11" fmla="*/ 4981 w 10000"/>
              <a:gd name="connsiteY11" fmla="*/ 3995 h 10000"/>
              <a:gd name="connsiteX12" fmla="*/ 5924 w 10000"/>
              <a:gd name="connsiteY12" fmla="*/ 3673 h 10000"/>
              <a:gd name="connsiteX13" fmla="*/ 5887 w 10000"/>
              <a:gd name="connsiteY13" fmla="*/ 3333 h 10000"/>
              <a:gd name="connsiteX14" fmla="*/ 6302 w 10000"/>
              <a:gd name="connsiteY14" fmla="*/ 3068 h 10000"/>
              <a:gd name="connsiteX15" fmla="*/ 6460 w 10000"/>
              <a:gd name="connsiteY15" fmla="*/ 2731 h 10000"/>
              <a:gd name="connsiteX16" fmla="*/ 6729 w 10000"/>
              <a:gd name="connsiteY16" fmla="*/ 2422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298 w 10000"/>
              <a:gd name="connsiteY9" fmla="*/ 5107 h 10000"/>
              <a:gd name="connsiteX10" fmla="*/ 4858 w 10000"/>
              <a:gd name="connsiteY10" fmla="*/ 4415 h 10000"/>
              <a:gd name="connsiteX11" fmla="*/ 5860 w 10000"/>
              <a:gd name="connsiteY11" fmla="*/ 4258 h 10000"/>
              <a:gd name="connsiteX12" fmla="*/ 5924 w 10000"/>
              <a:gd name="connsiteY12" fmla="*/ 3673 h 10000"/>
              <a:gd name="connsiteX13" fmla="*/ 5887 w 10000"/>
              <a:gd name="connsiteY13" fmla="*/ 3333 h 10000"/>
              <a:gd name="connsiteX14" fmla="*/ 6302 w 10000"/>
              <a:gd name="connsiteY14" fmla="*/ 3068 h 10000"/>
              <a:gd name="connsiteX15" fmla="*/ 6460 w 10000"/>
              <a:gd name="connsiteY15" fmla="*/ 2731 h 10000"/>
              <a:gd name="connsiteX16" fmla="*/ 6729 w 10000"/>
              <a:gd name="connsiteY16" fmla="*/ 2422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298 w 10000"/>
              <a:gd name="connsiteY9" fmla="*/ 5107 h 10000"/>
              <a:gd name="connsiteX10" fmla="*/ 5297 w 10000"/>
              <a:gd name="connsiteY10" fmla="*/ 4716 h 10000"/>
              <a:gd name="connsiteX11" fmla="*/ 5860 w 10000"/>
              <a:gd name="connsiteY11" fmla="*/ 4258 h 10000"/>
              <a:gd name="connsiteX12" fmla="*/ 5924 w 10000"/>
              <a:gd name="connsiteY12" fmla="*/ 3673 h 10000"/>
              <a:gd name="connsiteX13" fmla="*/ 5887 w 10000"/>
              <a:gd name="connsiteY13" fmla="*/ 3333 h 10000"/>
              <a:gd name="connsiteX14" fmla="*/ 6302 w 10000"/>
              <a:gd name="connsiteY14" fmla="*/ 3068 h 10000"/>
              <a:gd name="connsiteX15" fmla="*/ 6460 w 10000"/>
              <a:gd name="connsiteY15" fmla="*/ 2731 h 10000"/>
              <a:gd name="connsiteX16" fmla="*/ 6729 w 10000"/>
              <a:gd name="connsiteY16" fmla="*/ 2422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298 w 10000"/>
              <a:gd name="connsiteY9" fmla="*/ 5107 h 10000"/>
              <a:gd name="connsiteX10" fmla="*/ 5297 w 10000"/>
              <a:gd name="connsiteY10" fmla="*/ 4716 h 10000"/>
              <a:gd name="connsiteX11" fmla="*/ 5860 w 10000"/>
              <a:gd name="connsiteY11" fmla="*/ 4258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729 w 10000"/>
              <a:gd name="connsiteY16" fmla="*/ 2422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405 w 10000"/>
              <a:gd name="connsiteY8" fmla="*/ 5382 h 10000"/>
              <a:gd name="connsiteX9" fmla="*/ 4298 w 10000"/>
              <a:gd name="connsiteY9" fmla="*/ 5107 h 10000"/>
              <a:gd name="connsiteX10" fmla="*/ 5297 w 10000"/>
              <a:gd name="connsiteY10" fmla="*/ 4716 h 10000"/>
              <a:gd name="connsiteX11" fmla="*/ 5860 w 10000"/>
              <a:gd name="connsiteY11" fmla="*/ 4258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4298 w 10000"/>
              <a:gd name="connsiteY9" fmla="*/ 5107 h 10000"/>
              <a:gd name="connsiteX10" fmla="*/ 5297 w 10000"/>
              <a:gd name="connsiteY10" fmla="*/ 4716 h 10000"/>
              <a:gd name="connsiteX11" fmla="*/ 5860 w 10000"/>
              <a:gd name="connsiteY11" fmla="*/ 4258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5089 w 10000"/>
              <a:gd name="connsiteY9" fmla="*/ 5032 h 10000"/>
              <a:gd name="connsiteX10" fmla="*/ 5297 w 10000"/>
              <a:gd name="connsiteY10" fmla="*/ 4716 h 10000"/>
              <a:gd name="connsiteX11" fmla="*/ 5860 w 10000"/>
              <a:gd name="connsiteY11" fmla="*/ 4258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5089 w 10000"/>
              <a:gd name="connsiteY9" fmla="*/ 5032 h 10000"/>
              <a:gd name="connsiteX10" fmla="*/ 5385 w 10000"/>
              <a:gd name="connsiteY10" fmla="*/ 4603 h 10000"/>
              <a:gd name="connsiteX11" fmla="*/ 5860 w 10000"/>
              <a:gd name="connsiteY11" fmla="*/ 4258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5089 w 10000"/>
              <a:gd name="connsiteY9" fmla="*/ 5032 h 10000"/>
              <a:gd name="connsiteX10" fmla="*/ 5385 w 10000"/>
              <a:gd name="connsiteY10" fmla="*/ 4603 h 10000"/>
              <a:gd name="connsiteX11" fmla="*/ 5860 w 10000"/>
              <a:gd name="connsiteY11" fmla="*/ 4220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4562 w 10000"/>
              <a:gd name="connsiteY9" fmla="*/ 5183 h 10000"/>
              <a:gd name="connsiteX10" fmla="*/ 5385 w 10000"/>
              <a:gd name="connsiteY10" fmla="*/ 4603 h 10000"/>
              <a:gd name="connsiteX11" fmla="*/ 5860 w 10000"/>
              <a:gd name="connsiteY11" fmla="*/ 4220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4562 w 10000"/>
              <a:gd name="connsiteY9" fmla="*/ 5183 h 10000"/>
              <a:gd name="connsiteX10" fmla="*/ 5385 w 10000"/>
              <a:gd name="connsiteY10" fmla="*/ 4603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126 w 10000"/>
              <a:gd name="connsiteY1" fmla="*/ 8981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653 w 10000"/>
              <a:gd name="connsiteY1" fmla="*/ 8943 h 10000"/>
              <a:gd name="connsiteX2" fmla="*/ 441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653 w 10000"/>
              <a:gd name="connsiteY1" fmla="*/ 8943 h 10000"/>
              <a:gd name="connsiteX2" fmla="*/ 968 w 10000"/>
              <a:gd name="connsiteY2" fmla="*/ 7819 h 10000"/>
              <a:gd name="connsiteX3" fmla="*/ 583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653 w 10000"/>
              <a:gd name="connsiteY1" fmla="*/ 8943 h 10000"/>
              <a:gd name="connsiteX2" fmla="*/ 968 w 10000"/>
              <a:gd name="connsiteY2" fmla="*/ 7819 h 10000"/>
              <a:gd name="connsiteX3" fmla="*/ 1374 w 10000"/>
              <a:gd name="connsiteY3" fmla="*/ 7181 h 10000"/>
              <a:gd name="connsiteX4" fmla="*/ 725 w 10000"/>
              <a:gd name="connsiteY4" fmla="*/ 6863 h 10000"/>
              <a:gd name="connsiteX5" fmla="*/ 1009 w 10000"/>
              <a:gd name="connsiteY5" fmla="*/ 6629 h 10000"/>
              <a:gd name="connsiteX6" fmla="*/ 1813 w 10000"/>
              <a:gd name="connsiteY6" fmla="*/ 6396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653 w 10000"/>
              <a:gd name="connsiteY1" fmla="*/ 8943 h 10000"/>
              <a:gd name="connsiteX2" fmla="*/ 968 w 10000"/>
              <a:gd name="connsiteY2" fmla="*/ 7819 h 10000"/>
              <a:gd name="connsiteX3" fmla="*/ 1374 w 10000"/>
              <a:gd name="connsiteY3" fmla="*/ 7181 h 10000"/>
              <a:gd name="connsiteX4" fmla="*/ 725 w 10000"/>
              <a:gd name="connsiteY4" fmla="*/ 6863 h 10000"/>
              <a:gd name="connsiteX5" fmla="*/ 1009 w 10000"/>
              <a:gd name="connsiteY5" fmla="*/ 6629 h 10000"/>
              <a:gd name="connsiteX6" fmla="*/ 2164 w 10000"/>
              <a:gd name="connsiteY6" fmla="*/ 6283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653 w 10000"/>
              <a:gd name="connsiteY1" fmla="*/ 8943 h 10000"/>
              <a:gd name="connsiteX2" fmla="*/ 968 w 10000"/>
              <a:gd name="connsiteY2" fmla="*/ 7819 h 10000"/>
              <a:gd name="connsiteX3" fmla="*/ 1374 w 10000"/>
              <a:gd name="connsiteY3" fmla="*/ 7181 h 10000"/>
              <a:gd name="connsiteX4" fmla="*/ 1692 w 10000"/>
              <a:gd name="connsiteY4" fmla="*/ 6863 h 10000"/>
              <a:gd name="connsiteX5" fmla="*/ 1009 w 10000"/>
              <a:gd name="connsiteY5" fmla="*/ 6629 h 10000"/>
              <a:gd name="connsiteX6" fmla="*/ 2164 w 10000"/>
              <a:gd name="connsiteY6" fmla="*/ 6283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653 w 10000"/>
              <a:gd name="connsiteY1" fmla="*/ 8943 h 10000"/>
              <a:gd name="connsiteX2" fmla="*/ 968 w 10000"/>
              <a:gd name="connsiteY2" fmla="*/ 7819 h 10000"/>
              <a:gd name="connsiteX3" fmla="*/ 1374 w 10000"/>
              <a:gd name="connsiteY3" fmla="*/ 7181 h 10000"/>
              <a:gd name="connsiteX4" fmla="*/ 1692 w 10000"/>
              <a:gd name="connsiteY4" fmla="*/ 6863 h 10000"/>
              <a:gd name="connsiteX5" fmla="*/ 2415 w 10000"/>
              <a:gd name="connsiteY5" fmla="*/ 6629 h 10000"/>
              <a:gd name="connsiteX6" fmla="*/ 2164 w 10000"/>
              <a:gd name="connsiteY6" fmla="*/ 6283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653 w 10000"/>
              <a:gd name="connsiteY1" fmla="*/ 8943 h 10000"/>
              <a:gd name="connsiteX2" fmla="*/ 968 w 10000"/>
              <a:gd name="connsiteY2" fmla="*/ 7819 h 10000"/>
              <a:gd name="connsiteX3" fmla="*/ 1374 w 10000"/>
              <a:gd name="connsiteY3" fmla="*/ 7181 h 10000"/>
              <a:gd name="connsiteX4" fmla="*/ 1692 w 10000"/>
              <a:gd name="connsiteY4" fmla="*/ 6863 h 10000"/>
              <a:gd name="connsiteX5" fmla="*/ 1712 w 10000"/>
              <a:gd name="connsiteY5" fmla="*/ 6629 h 10000"/>
              <a:gd name="connsiteX6" fmla="*/ 2164 w 10000"/>
              <a:gd name="connsiteY6" fmla="*/ 6283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653 w 10000"/>
              <a:gd name="connsiteY1" fmla="*/ 8943 h 10000"/>
              <a:gd name="connsiteX2" fmla="*/ 968 w 10000"/>
              <a:gd name="connsiteY2" fmla="*/ 7819 h 10000"/>
              <a:gd name="connsiteX3" fmla="*/ 1374 w 10000"/>
              <a:gd name="connsiteY3" fmla="*/ 7181 h 10000"/>
              <a:gd name="connsiteX4" fmla="*/ 1428 w 10000"/>
              <a:gd name="connsiteY4" fmla="*/ 6901 h 10000"/>
              <a:gd name="connsiteX5" fmla="*/ 1712 w 10000"/>
              <a:gd name="connsiteY5" fmla="*/ 6629 h 10000"/>
              <a:gd name="connsiteX6" fmla="*/ 2164 w 10000"/>
              <a:gd name="connsiteY6" fmla="*/ 6283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 name="connsiteX0" fmla="*/ 0 w 10000"/>
              <a:gd name="connsiteY0" fmla="*/ 10000 h 10000"/>
              <a:gd name="connsiteX1" fmla="*/ 653 w 10000"/>
              <a:gd name="connsiteY1" fmla="*/ 8943 h 10000"/>
              <a:gd name="connsiteX2" fmla="*/ 968 w 10000"/>
              <a:gd name="connsiteY2" fmla="*/ 7819 h 10000"/>
              <a:gd name="connsiteX3" fmla="*/ 1374 w 10000"/>
              <a:gd name="connsiteY3" fmla="*/ 7181 h 10000"/>
              <a:gd name="connsiteX4" fmla="*/ 1428 w 10000"/>
              <a:gd name="connsiteY4" fmla="*/ 6901 h 10000"/>
              <a:gd name="connsiteX5" fmla="*/ 1800 w 10000"/>
              <a:gd name="connsiteY5" fmla="*/ 6516 h 10000"/>
              <a:gd name="connsiteX6" fmla="*/ 2164 w 10000"/>
              <a:gd name="connsiteY6" fmla="*/ 6283 h 10000"/>
              <a:gd name="connsiteX7" fmla="*/ 2711 w 10000"/>
              <a:gd name="connsiteY7" fmla="*/ 5949 h 10000"/>
              <a:gd name="connsiteX8" fmla="*/ 3756 w 10000"/>
              <a:gd name="connsiteY8" fmla="*/ 5570 h 10000"/>
              <a:gd name="connsiteX9" fmla="*/ 4562 w 10000"/>
              <a:gd name="connsiteY9" fmla="*/ 5183 h 10000"/>
              <a:gd name="connsiteX10" fmla="*/ 5121 w 10000"/>
              <a:gd name="connsiteY10" fmla="*/ 4754 h 10000"/>
              <a:gd name="connsiteX11" fmla="*/ 5596 w 10000"/>
              <a:gd name="connsiteY11" fmla="*/ 4182 h 10000"/>
              <a:gd name="connsiteX12" fmla="*/ 5924 w 10000"/>
              <a:gd name="connsiteY12" fmla="*/ 3673 h 10000"/>
              <a:gd name="connsiteX13" fmla="*/ 6151 w 10000"/>
              <a:gd name="connsiteY13" fmla="*/ 3408 h 10000"/>
              <a:gd name="connsiteX14" fmla="*/ 6302 w 10000"/>
              <a:gd name="connsiteY14" fmla="*/ 3068 h 10000"/>
              <a:gd name="connsiteX15" fmla="*/ 6460 w 10000"/>
              <a:gd name="connsiteY15" fmla="*/ 2731 h 10000"/>
              <a:gd name="connsiteX16" fmla="*/ 6553 w 10000"/>
              <a:gd name="connsiteY16" fmla="*/ 2384 h 10000"/>
              <a:gd name="connsiteX17" fmla="*/ 6743 w 10000"/>
              <a:gd name="connsiteY17" fmla="*/ 2071 h 10000"/>
              <a:gd name="connsiteX18" fmla="*/ 6998 w 10000"/>
              <a:gd name="connsiteY18" fmla="*/ 1728 h 10000"/>
              <a:gd name="connsiteX19" fmla="*/ 7384 w 10000"/>
              <a:gd name="connsiteY19" fmla="*/ 1226 h 10000"/>
              <a:gd name="connsiteX20" fmla="*/ 7922 w 10000"/>
              <a:gd name="connsiteY20" fmla="*/ 925 h 10000"/>
              <a:gd name="connsiteX21" fmla="*/ 9201 w 10000"/>
              <a:gd name="connsiteY21" fmla="*/ 306 h 10000"/>
              <a:gd name="connsiteX22" fmla="*/ 10000 w 10000"/>
              <a:gd name="connsiteY2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000">
                <a:moveTo>
                  <a:pt x="0" y="10000"/>
                </a:moveTo>
                <a:lnTo>
                  <a:pt x="653" y="8943"/>
                </a:lnTo>
                <a:cubicBezTo>
                  <a:pt x="759" y="8555"/>
                  <a:pt x="863" y="8206"/>
                  <a:pt x="968" y="7819"/>
                </a:cubicBezTo>
                <a:cubicBezTo>
                  <a:pt x="1015" y="7606"/>
                  <a:pt x="1327" y="7394"/>
                  <a:pt x="1374" y="7181"/>
                </a:cubicBezTo>
                <a:cubicBezTo>
                  <a:pt x="1421" y="7075"/>
                  <a:pt x="1381" y="7007"/>
                  <a:pt x="1428" y="6901"/>
                </a:cubicBezTo>
                <a:cubicBezTo>
                  <a:pt x="1435" y="6823"/>
                  <a:pt x="1793" y="6594"/>
                  <a:pt x="1800" y="6516"/>
                </a:cubicBezTo>
                <a:lnTo>
                  <a:pt x="2164" y="6283"/>
                </a:lnTo>
                <a:lnTo>
                  <a:pt x="2711" y="5949"/>
                </a:lnTo>
                <a:lnTo>
                  <a:pt x="3756" y="5570"/>
                </a:lnTo>
                <a:lnTo>
                  <a:pt x="4562" y="5183"/>
                </a:lnTo>
                <a:lnTo>
                  <a:pt x="5121" y="4754"/>
                </a:lnTo>
                <a:lnTo>
                  <a:pt x="5596" y="4182"/>
                </a:lnTo>
                <a:cubicBezTo>
                  <a:pt x="5646" y="4087"/>
                  <a:pt x="5874" y="3768"/>
                  <a:pt x="5924" y="3673"/>
                </a:cubicBezTo>
                <a:cubicBezTo>
                  <a:pt x="5912" y="3560"/>
                  <a:pt x="6163" y="3521"/>
                  <a:pt x="6151" y="3408"/>
                </a:cubicBezTo>
                <a:cubicBezTo>
                  <a:pt x="6172" y="3333"/>
                  <a:pt x="6281" y="3144"/>
                  <a:pt x="6302" y="3068"/>
                </a:cubicBezTo>
                <a:cubicBezTo>
                  <a:pt x="6355" y="2956"/>
                  <a:pt x="6407" y="2843"/>
                  <a:pt x="6460" y="2731"/>
                </a:cubicBezTo>
                <a:cubicBezTo>
                  <a:pt x="6491" y="2653"/>
                  <a:pt x="6522" y="2462"/>
                  <a:pt x="6553" y="2384"/>
                </a:cubicBezTo>
                <a:cubicBezTo>
                  <a:pt x="6557" y="2267"/>
                  <a:pt x="6739" y="2189"/>
                  <a:pt x="6743" y="2071"/>
                </a:cubicBezTo>
                <a:lnTo>
                  <a:pt x="6998" y="1728"/>
                </a:lnTo>
                <a:lnTo>
                  <a:pt x="7384" y="1226"/>
                </a:lnTo>
                <a:lnTo>
                  <a:pt x="7922" y="925"/>
                </a:lnTo>
                <a:lnTo>
                  <a:pt x="9201" y="306"/>
                </a:lnTo>
                <a:lnTo>
                  <a:pt x="10000" y="0"/>
                </a:ln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5370" name="AutoShape 26"/>
          <p:cNvSpPr>
            <a:spLocks noChangeArrowheads="1"/>
          </p:cNvSpPr>
          <p:nvPr/>
        </p:nvSpPr>
        <p:spPr bwMode="auto">
          <a:xfrm>
            <a:off x="6448425" y="5733256"/>
            <a:ext cx="1981200" cy="1066800"/>
          </a:xfrm>
          <a:prstGeom prst="wedgeEllipseCallout">
            <a:avLst>
              <a:gd name="adj1" fmla="val -75953"/>
              <a:gd name="adj2" fmla="val -15088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a:latin typeface="Times New Roman" pitchFamily="18" charset="0"/>
              </a:rPr>
              <a:t>「ｂ」と判定</a:t>
            </a:r>
          </a:p>
        </p:txBody>
      </p:sp>
      <p:sp>
        <p:nvSpPr>
          <p:cNvPr id="185371" name="AutoShape 27"/>
          <p:cNvSpPr>
            <a:spLocks noChangeArrowheads="1"/>
          </p:cNvSpPr>
          <p:nvPr/>
        </p:nvSpPr>
        <p:spPr bwMode="auto">
          <a:xfrm>
            <a:off x="6448425" y="5733256"/>
            <a:ext cx="1981200" cy="1066800"/>
          </a:xfrm>
          <a:prstGeom prst="wedgeEllipseCallout">
            <a:avLst>
              <a:gd name="adj1" fmla="val -136945"/>
              <a:gd name="adj2" fmla="val -728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「ｂ」と判定</a:t>
            </a:r>
          </a:p>
        </p:txBody>
      </p:sp>
      <p:sp>
        <p:nvSpPr>
          <p:cNvPr id="185372" name="AutoShape 28"/>
          <p:cNvSpPr>
            <a:spLocks noChangeArrowheads="1"/>
          </p:cNvSpPr>
          <p:nvPr/>
        </p:nvSpPr>
        <p:spPr bwMode="auto">
          <a:xfrm>
            <a:off x="5448300" y="2322835"/>
            <a:ext cx="914400" cy="381000"/>
          </a:xfrm>
          <a:prstGeom prst="rightArrow">
            <a:avLst>
              <a:gd name="adj1" fmla="val 50000"/>
              <a:gd name="adj2" fmla="val 60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5373" name="AutoShape 29"/>
          <p:cNvSpPr>
            <a:spLocks noChangeArrowheads="1"/>
          </p:cNvSpPr>
          <p:nvPr/>
        </p:nvSpPr>
        <p:spPr bwMode="auto">
          <a:xfrm>
            <a:off x="419100" y="4580756"/>
            <a:ext cx="1981200" cy="1066800"/>
          </a:xfrm>
          <a:prstGeom prst="wedgeEllipseCallout">
            <a:avLst>
              <a:gd name="adj1" fmla="val 85030"/>
              <a:gd name="adj2" fmla="val -9029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a:latin typeface="Times New Roman" pitchFamily="18" charset="0"/>
              </a:rPr>
              <a:t>「ａ」と判定</a:t>
            </a:r>
          </a:p>
        </p:txBody>
      </p:sp>
      <p:sp>
        <p:nvSpPr>
          <p:cNvPr id="185374" name="AutoShape 30"/>
          <p:cNvSpPr>
            <a:spLocks noChangeArrowheads="1"/>
          </p:cNvSpPr>
          <p:nvPr/>
        </p:nvSpPr>
        <p:spPr bwMode="auto">
          <a:xfrm>
            <a:off x="419100" y="4575994"/>
            <a:ext cx="1981200" cy="1066800"/>
          </a:xfrm>
          <a:prstGeom prst="wedgeEllipseCallout">
            <a:avLst>
              <a:gd name="adj1" fmla="val 125722"/>
              <a:gd name="adj2" fmla="val 2023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「ａ」と判定</a:t>
            </a:r>
          </a:p>
        </p:txBody>
      </p:sp>
      <p:sp>
        <p:nvSpPr>
          <p:cNvPr id="185376" name="Freeform 32"/>
          <p:cNvSpPr>
            <a:spLocks/>
          </p:cNvSpPr>
          <p:nvPr/>
        </p:nvSpPr>
        <p:spPr bwMode="auto">
          <a:xfrm>
            <a:off x="2520504" y="3285356"/>
            <a:ext cx="2195512" cy="1681163"/>
          </a:xfrm>
          <a:custGeom>
            <a:avLst/>
            <a:gdLst>
              <a:gd name="T0" fmla="*/ 18 w 1383"/>
              <a:gd name="T1" fmla="*/ 285 h 1059"/>
              <a:gd name="T2" fmla="*/ 9 w 1383"/>
              <a:gd name="T3" fmla="*/ 321 h 1059"/>
              <a:gd name="T4" fmla="*/ 3 w 1383"/>
              <a:gd name="T5" fmla="*/ 363 h 1059"/>
              <a:gd name="T6" fmla="*/ 0 w 1383"/>
              <a:gd name="T7" fmla="*/ 420 h 1059"/>
              <a:gd name="T8" fmla="*/ 6 w 1383"/>
              <a:gd name="T9" fmla="*/ 480 h 1059"/>
              <a:gd name="T10" fmla="*/ 15 w 1383"/>
              <a:gd name="T11" fmla="*/ 552 h 1059"/>
              <a:gd name="T12" fmla="*/ 31 w 1383"/>
              <a:gd name="T13" fmla="*/ 617 h 1059"/>
              <a:gd name="T14" fmla="*/ 71 w 1383"/>
              <a:gd name="T15" fmla="*/ 737 h 1059"/>
              <a:gd name="T16" fmla="*/ 135 w 1383"/>
              <a:gd name="T17" fmla="*/ 857 h 1059"/>
              <a:gd name="T18" fmla="*/ 199 w 1383"/>
              <a:gd name="T19" fmla="*/ 929 h 1059"/>
              <a:gd name="T20" fmla="*/ 252 w 1383"/>
              <a:gd name="T21" fmla="*/ 972 h 1059"/>
              <a:gd name="T22" fmla="*/ 306 w 1383"/>
              <a:gd name="T23" fmla="*/ 1005 h 1059"/>
              <a:gd name="T24" fmla="*/ 390 w 1383"/>
              <a:gd name="T25" fmla="*/ 1041 h 1059"/>
              <a:gd name="T26" fmla="*/ 471 w 1383"/>
              <a:gd name="T27" fmla="*/ 1059 h 1059"/>
              <a:gd name="T28" fmla="*/ 527 w 1383"/>
              <a:gd name="T29" fmla="*/ 1057 h 1059"/>
              <a:gd name="T30" fmla="*/ 576 w 1383"/>
              <a:gd name="T31" fmla="*/ 1038 h 1059"/>
              <a:gd name="T32" fmla="*/ 630 w 1383"/>
              <a:gd name="T33" fmla="*/ 993 h 1059"/>
              <a:gd name="T34" fmla="*/ 681 w 1383"/>
              <a:gd name="T35" fmla="*/ 954 h 1059"/>
              <a:gd name="T36" fmla="*/ 726 w 1383"/>
              <a:gd name="T37" fmla="*/ 927 h 1059"/>
              <a:gd name="T38" fmla="*/ 759 w 1383"/>
              <a:gd name="T39" fmla="*/ 905 h 1059"/>
              <a:gd name="T40" fmla="*/ 810 w 1383"/>
              <a:gd name="T41" fmla="*/ 879 h 1059"/>
              <a:gd name="T42" fmla="*/ 858 w 1383"/>
              <a:gd name="T43" fmla="*/ 858 h 1059"/>
              <a:gd name="T44" fmla="*/ 911 w 1383"/>
              <a:gd name="T45" fmla="*/ 841 h 1059"/>
              <a:gd name="T46" fmla="*/ 1039 w 1383"/>
              <a:gd name="T47" fmla="*/ 809 h 1059"/>
              <a:gd name="T48" fmla="*/ 1128 w 1383"/>
              <a:gd name="T49" fmla="*/ 777 h 1059"/>
              <a:gd name="T50" fmla="*/ 1207 w 1383"/>
              <a:gd name="T51" fmla="*/ 737 h 1059"/>
              <a:gd name="T52" fmla="*/ 1275 w 1383"/>
              <a:gd name="T53" fmla="*/ 696 h 1059"/>
              <a:gd name="T54" fmla="*/ 1327 w 1383"/>
              <a:gd name="T55" fmla="*/ 633 h 1059"/>
              <a:gd name="T56" fmla="*/ 1341 w 1383"/>
              <a:gd name="T57" fmla="*/ 606 h 1059"/>
              <a:gd name="T58" fmla="*/ 1359 w 1383"/>
              <a:gd name="T59" fmla="*/ 529 h 1059"/>
              <a:gd name="T60" fmla="*/ 1371 w 1383"/>
              <a:gd name="T61" fmla="*/ 444 h 1059"/>
              <a:gd name="T62" fmla="*/ 1380 w 1383"/>
              <a:gd name="T63" fmla="*/ 369 h 1059"/>
              <a:gd name="T64" fmla="*/ 1383 w 1383"/>
              <a:gd name="T65" fmla="*/ 333 h 1059"/>
              <a:gd name="T66" fmla="*/ 1383 w 1383"/>
              <a:gd name="T67" fmla="*/ 288 h 1059"/>
              <a:gd name="T68" fmla="*/ 1371 w 1383"/>
              <a:gd name="T69" fmla="*/ 255 h 1059"/>
              <a:gd name="T70" fmla="*/ 1338 w 1383"/>
              <a:gd name="T71" fmla="*/ 201 h 1059"/>
              <a:gd name="T72" fmla="*/ 1302 w 1383"/>
              <a:gd name="T73" fmla="*/ 153 h 1059"/>
              <a:gd name="T74" fmla="*/ 1263 w 1383"/>
              <a:gd name="T75" fmla="*/ 129 h 1059"/>
              <a:gd name="T76" fmla="*/ 1179 w 1383"/>
              <a:gd name="T77" fmla="*/ 84 h 1059"/>
              <a:gd name="T78" fmla="*/ 1104 w 1383"/>
              <a:gd name="T79" fmla="*/ 45 h 1059"/>
              <a:gd name="T80" fmla="*/ 1044 w 1383"/>
              <a:gd name="T81" fmla="*/ 30 h 1059"/>
              <a:gd name="T82" fmla="*/ 1005 w 1383"/>
              <a:gd name="T83" fmla="*/ 18 h 1059"/>
              <a:gd name="T84" fmla="*/ 948 w 1383"/>
              <a:gd name="T85" fmla="*/ 9 h 1059"/>
              <a:gd name="T86" fmla="*/ 876 w 1383"/>
              <a:gd name="T87" fmla="*/ 3 h 1059"/>
              <a:gd name="T88" fmla="*/ 780 w 1383"/>
              <a:gd name="T89" fmla="*/ 0 h 1059"/>
              <a:gd name="T90" fmla="*/ 699 w 1383"/>
              <a:gd name="T91" fmla="*/ 6 h 1059"/>
              <a:gd name="T92" fmla="*/ 552 w 1383"/>
              <a:gd name="T93" fmla="*/ 18 h 1059"/>
              <a:gd name="T94" fmla="*/ 431 w 1383"/>
              <a:gd name="T95" fmla="*/ 33 h 1059"/>
              <a:gd name="T96" fmla="*/ 339 w 1383"/>
              <a:gd name="T97" fmla="*/ 54 h 1059"/>
              <a:gd name="T98" fmla="*/ 258 w 1383"/>
              <a:gd name="T99" fmla="*/ 78 h 1059"/>
              <a:gd name="T100" fmla="*/ 183 w 1383"/>
              <a:gd name="T101" fmla="*/ 113 h 1059"/>
              <a:gd name="T102" fmla="*/ 129 w 1383"/>
              <a:gd name="T103" fmla="*/ 144 h 1059"/>
              <a:gd name="T104" fmla="*/ 93 w 1383"/>
              <a:gd name="T105" fmla="*/ 180 h 1059"/>
              <a:gd name="T106" fmla="*/ 60 w 1383"/>
              <a:gd name="T107" fmla="*/ 213 h 1059"/>
              <a:gd name="T108" fmla="*/ 36 w 1383"/>
              <a:gd name="T109" fmla="*/ 249 h 1059"/>
              <a:gd name="T110" fmla="*/ 24 w 1383"/>
              <a:gd name="T111" fmla="*/ 28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3" h="1059">
                <a:moveTo>
                  <a:pt x="18" y="285"/>
                </a:moveTo>
                <a:lnTo>
                  <a:pt x="9" y="321"/>
                </a:lnTo>
                <a:lnTo>
                  <a:pt x="3" y="363"/>
                </a:lnTo>
                <a:lnTo>
                  <a:pt x="0" y="420"/>
                </a:lnTo>
                <a:lnTo>
                  <a:pt x="6" y="480"/>
                </a:lnTo>
                <a:lnTo>
                  <a:pt x="15" y="552"/>
                </a:lnTo>
                <a:lnTo>
                  <a:pt x="31" y="617"/>
                </a:lnTo>
                <a:lnTo>
                  <a:pt x="71" y="737"/>
                </a:lnTo>
                <a:lnTo>
                  <a:pt x="135" y="857"/>
                </a:lnTo>
                <a:lnTo>
                  <a:pt x="199" y="929"/>
                </a:lnTo>
                <a:lnTo>
                  <a:pt x="252" y="972"/>
                </a:lnTo>
                <a:lnTo>
                  <a:pt x="306" y="1005"/>
                </a:lnTo>
                <a:lnTo>
                  <a:pt x="390" y="1041"/>
                </a:lnTo>
                <a:lnTo>
                  <a:pt x="471" y="1059"/>
                </a:lnTo>
                <a:lnTo>
                  <a:pt x="527" y="1057"/>
                </a:lnTo>
                <a:lnTo>
                  <a:pt x="576" y="1038"/>
                </a:lnTo>
                <a:lnTo>
                  <a:pt x="630" y="993"/>
                </a:lnTo>
                <a:lnTo>
                  <a:pt x="681" y="954"/>
                </a:lnTo>
                <a:lnTo>
                  <a:pt x="726" y="927"/>
                </a:lnTo>
                <a:lnTo>
                  <a:pt x="759" y="905"/>
                </a:lnTo>
                <a:lnTo>
                  <a:pt x="810" y="879"/>
                </a:lnTo>
                <a:lnTo>
                  <a:pt x="858" y="858"/>
                </a:lnTo>
                <a:lnTo>
                  <a:pt x="911" y="841"/>
                </a:lnTo>
                <a:lnTo>
                  <a:pt x="1039" y="809"/>
                </a:lnTo>
                <a:lnTo>
                  <a:pt x="1128" y="777"/>
                </a:lnTo>
                <a:lnTo>
                  <a:pt x="1207" y="737"/>
                </a:lnTo>
                <a:lnTo>
                  <a:pt x="1275" y="696"/>
                </a:lnTo>
                <a:lnTo>
                  <a:pt x="1327" y="633"/>
                </a:lnTo>
                <a:lnTo>
                  <a:pt x="1341" y="606"/>
                </a:lnTo>
                <a:lnTo>
                  <a:pt x="1359" y="529"/>
                </a:lnTo>
                <a:lnTo>
                  <a:pt x="1371" y="444"/>
                </a:lnTo>
                <a:lnTo>
                  <a:pt x="1380" y="369"/>
                </a:lnTo>
                <a:lnTo>
                  <a:pt x="1383" y="333"/>
                </a:lnTo>
                <a:lnTo>
                  <a:pt x="1383" y="288"/>
                </a:lnTo>
                <a:lnTo>
                  <a:pt x="1371" y="255"/>
                </a:lnTo>
                <a:lnTo>
                  <a:pt x="1338" y="201"/>
                </a:lnTo>
                <a:lnTo>
                  <a:pt x="1302" y="153"/>
                </a:lnTo>
                <a:lnTo>
                  <a:pt x="1263" y="129"/>
                </a:lnTo>
                <a:lnTo>
                  <a:pt x="1179" y="84"/>
                </a:lnTo>
                <a:lnTo>
                  <a:pt x="1104" y="45"/>
                </a:lnTo>
                <a:lnTo>
                  <a:pt x="1044" y="30"/>
                </a:lnTo>
                <a:lnTo>
                  <a:pt x="1005" y="18"/>
                </a:lnTo>
                <a:lnTo>
                  <a:pt x="948" y="9"/>
                </a:lnTo>
                <a:lnTo>
                  <a:pt x="876" y="3"/>
                </a:lnTo>
                <a:lnTo>
                  <a:pt x="780" y="0"/>
                </a:lnTo>
                <a:lnTo>
                  <a:pt x="699" y="6"/>
                </a:lnTo>
                <a:lnTo>
                  <a:pt x="552" y="18"/>
                </a:lnTo>
                <a:lnTo>
                  <a:pt x="431" y="33"/>
                </a:lnTo>
                <a:lnTo>
                  <a:pt x="339" y="54"/>
                </a:lnTo>
                <a:lnTo>
                  <a:pt x="258" y="78"/>
                </a:lnTo>
                <a:lnTo>
                  <a:pt x="183" y="113"/>
                </a:lnTo>
                <a:lnTo>
                  <a:pt x="129" y="144"/>
                </a:lnTo>
                <a:lnTo>
                  <a:pt x="93" y="180"/>
                </a:lnTo>
                <a:lnTo>
                  <a:pt x="60" y="213"/>
                </a:lnTo>
                <a:lnTo>
                  <a:pt x="36" y="249"/>
                </a:lnTo>
                <a:lnTo>
                  <a:pt x="24" y="28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377" name="Freeform 33"/>
          <p:cNvSpPr>
            <a:spLocks/>
          </p:cNvSpPr>
          <p:nvPr/>
        </p:nvSpPr>
        <p:spPr bwMode="auto">
          <a:xfrm>
            <a:off x="5076056" y="3374256"/>
            <a:ext cx="1957388" cy="1468438"/>
          </a:xfrm>
          <a:custGeom>
            <a:avLst/>
            <a:gdLst>
              <a:gd name="T0" fmla="*/ 345 w 1233"/>
              <a:gd name="T1" fmla="*/ 892 h 925"/>
              <a:gd name="T2" fmla="*/ 429 w 1233"/>
              <a:gd name="T3" fmla="*/ 916 h 925"/>
              <a:gd name="T4" fmla="*/ 543 w 1233"/>
              <a:gd name="T5" fmla="*/ 925 h 925"/>
              <a:gd name="T6" fmla="*/ 612 w 1233"/>
              <a:gd name="T7" fmla="*/ 913 h 925"/>
              <a:gd name="T8" fmla="*/ 674 w 1233"/>
              <a:gd name="T9" fmla="*/ 896 h 925"/>
              <a:gd name="T10" fmla="*/ 735 w 1233"/>
              <a:gd name="T11" fmla="*/ 838 h 925"/>
              <a:gd name="T12" fmla="*/ 768 w 1233"/>
              <a:gd name="T13" fmla="*/ 784 h 925"/>
              <a:gd name="T14" fmla="*/ 783 w 1233"/>
              <a:gd name="T15" fmla="*/ 724 h 925"/>
              <a:gd name="T16" fmla="*/ 795 w 1233"/>
              <a:gd name="T17" fmla="*/ 664 h 925"/>
              <a:gd name="T18" fmla="*/ 810 w 1233"/>
              <a:gd name="T19" fmla="*/ 624 h 925"/>
              <a:gd name="T20" fmla="*/ 828 w 1233"/>
              <a:gd name="T21" fmla="*/ 601 h 925"/>
              <a:gd name="T22" fmla="*/ 852 w 1233"/>
              <a:gd name="T23" fmla="*/ 571 h 925"/>
              <a:gd name="T24" fmla="*/ 888 w 1233"/>
              <a:gd name="T25" fmla="*/ 538 h 925"/>
              <a:gd name="T26" fmla="*/ 938 w 1233"/>
              <a:gd name="T27" fmla="*/ 504 h 925"/>
              <a:gd name="T28" fmla="*/ 1034 w 1233"/>
              <a:gd name="T29" fmla="*/ 456 h 925"/>
              <a:gd name="T30" fmla="*/ 1116 w 1233"/>
              <a:gd name="T31" fmla="*/ 418 h 925"/>
              <a:gd name="T32" fmla="*/ 1178 w 1233"/>
              <a:gd name="T33" fmla="*/ 368 h 925"/>
              <a:gd name="T34" fmla="*/ 1227 w 1233"/>
              <a:gd name="T35" fmla="*/ 283 h 925"/>
              <a:gd name="T36" fmla="*/ 1233 w 1233"/>
              <a:gd name="T37" fmla="*/ 235 h 925"/>
              <a:gd name="T38" fmla="*/ 1226 w 1233"/>
              <a:gd name="T39" fmla="*/ 176 h 925"/>
              <a:gd name="T40" fmla="*/ 1194 w 1233"/>
              <a:gd name="T41" fmla="*/ 139 h 925"/>
              <a:gd name="T42" fmla="*/ 1134 w 1233"/>
              <a:gd name="T43" fmla="*/ 91 h 925"/>
              <a:gd name="T44" fmla="*/ 1090 w 1233"/>
              <a:gd name="T45" fmla="*/ 64 h 925"/>
              <a:gd name="T46" fmla="*/ 1047 w 1233"/>
              <a:gd name="T47" fmla="*/ 43 h 925"/>
              <a:gd name="T48" fmla="*/ 999 w 1233"/>
              <a:gd name="T49" fmla="*/ 31 h 925"/>
              <a:gd name="T50" fmla="*/ 942 w 1233"/>
              <a:gd name="T51" fmla="*/ 16 h 925"/>
              <a:gd name="T52" fmla="*/ 866 w 1233"/>
              <a:gd name="T53" fmla="*/ 8 h 925"/>
              <a:gd name="T54" fmla="*/ 386 w 1233"/>
              <a:gd name="T55" fmla="*/ 0 h 925"/>
              <a:gd name="T56" fmla="*/ 303 w 1233"/>
              <a:gd name="T57" fmla="*/ 7 h 925"/>
              <a:gd name="T58" fmla="*/ 250 w 1233"/>
              <a:gd name="T59" fmla="*/ 16 h 925"/>
              <a:gd name="T60" fmla="*/ 201 w 1233"/>
              <a:gd name="T61" fmla="*/ 31 h 925"/>
              <a:gd name="T62" fmla="*/ 159 w 1233"/>
              <a:gd name="T63" fmla="*/ 46 h 925"/>
              <a:gd name="T64" fmla="*/ 123 w 1233"/>
              <a:gd name="T65" fmla="*/ 67 h 925"/>
              <a:gd name="T66" fmla="*/ 98 w 1233"/>
              <a:gd name="T67" fmla="*/ 88 h 925"/>
              <a:gd name="T68" fmla="*/ 66 w 1233"/>
              <a:gd name="T69" fmla="*/ 109 h 925"/>
              <a:gd name="T70" fmla="*/ 42 w 1233"/>
              <a:gd name="T71" fmla="*/ 139 h 925"/>
              <a:gd name="T72" fmla="*/ 15 w 1233"/>
              <a:gd name="T73" fmla="*/ 178 h 925"/>
              <a:gd name="T74" fmla="*/ 10 w 1233"/>
              <a:gd name="T75" fmla="*/ 216 h 925"/>
              <a:gd name="T76" fmla="*/ 0 w 1233"/>
              <a:gd name="T77" fmla="*/ 262 h 925"/>
              <a:gd name="T78" fmla="*/ 3 w 1233"/>
              <a:gd name="T79" fmla="*/ 313 h 925"/>
              <a:gd name="T80" fmla="*/ 18 w 1233"/>
              <a:gd name="T81" fmla="*/ 406 h 925"/>
              <a:gd name="T82" fmla="*/ 51 w 1233"/>
              <a:gd name="T83" fmla="*/ 478 h 925"/>
              <a:gd name="T84" fmla="*/ 90 w 1233"/>
              <a:gd name="T85" fmla="*/ 532 h 925"/>
              <a:gd name="T86" fmla="*/ 130 w 1233"/>
              <a:gd name="T87" fmla="*/ 584 h 925"/>
              <a:gd name="T88" fmla="*/ 168 w 1233"/>
              <a:gd name="T89" fmla="*/ 631 h 925"/>
              <a:gd name="T90" fmla="*/ 186 w 1233"/>
              <a:gd name="T91" fmla="*/ 696 h 925"/>
              <a:gd name="T92" fmla="*/ 192 w 1233"/>
              <a:gd name="T93" fmla="*/ 745 h 925"/>
              <a:gd name="T94" fmla="*/ 222 w 1233"/>
              <a:gd name="T95" fmla="*/ 805 h 925"/>
              <a:gd name="T96" fmla="*/ 270 w 1233"/>
              <a:gd name="T97" fmla="*/ 853 h 925"/>
              <a:gd name="T98" fmla="*/ 346 w 1233"/>
              <a:gd name="T99" fmla="*/ 89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3" h="925">
                <a:moveTo>
                  <a:pt x="345" y="892"/>
                </a:moveTo>
                <a:lnTo>
                  <a:pt x="429" y="916"/>
                </a:lnTo>
                <a:lnTo>
                  <a:pt x="543" y="925"/>
                </a:lnTo>
                <a:lnTo>
                  <a:pt x="612" y="913"/>
                </a:lnTo>
                <a:lnTo>
                  <a:pt x="674" y="896"/>
                </a:lnTo>
                <a:lnTo>
                  <a:pt x="735" y="838"/>
                </a:lnTo>
                <a:lnTo>
                  <a:pt x="768" y="784"/>
                </a:lnTo>
                <a:lnTo>
                  <a:pt x="783" y="724"/>
                </a:lnTo>
                <a:lnTo>
                  <a:pt x="795" y="664"/>
                </a:lnTo>
                <a:lnTo>
                  <a:pt x="810" y="624"/>
                </a:lnTo>
                <a:lnTo>
                  <a:pt x="828" y="601"/>
                </a:lnTo>
                <a:lnTo>
                  <a:pt x="852" y="571"/>
                </a:lnTo>
                <a:lnTo>
                  <a:pt x="888" y="538"/>
                </a:lnTo>
                <a:lnTo>
                  <a:pt x="938" y="504"/>
                </a:lnTo>
                <a:lnTo>
                  <a:pt x="1034" y="456"/>
                </a:lnTo>
                <a:lnTo>
                  <a:pt x="1116" y="418"/>
                </a:lnTo>
                <a:lnTo>
                  <a:pt x="1178" y="368"/>
                </a:lnTo>
                <a:lnTo>
                  <a:pt x="1227" y="283"/>
                </a:lnTo>
                <a:lnTo>
                  <a:pt x="1233" y="235"/>
                </a:lnTo>
                <a:lnTo>
                  <a:pt x="1226" y="176"/>
                </a:lnTo>
                <a:lnTo>
                  <a:pt x="1194" y="139"/>
                </a:lnTo>
                <a:lnTo>
                  <a:pt x="1134" y="91"/>
                </a:lnTo>
                <a:lnTo>
                  <a:pt x="1090" y="64"/>
                </a:lnTo>
                <a:lnTo>
                  <a:pt x="1047" y="43"/>
                </a:lnTo>
                <a:lnTo>
                  <a:pt x="999" y="31"/>
                </a:lnTo>
                <a:lnTo>
                  <a:pt x="942" y="16"/>
                </a:lnTo>
                <a:lnTo>
                  <a:pt x="866" y="8"/>
                </a:lnTo>
                <a:lnTo>
                  <a:pt x="386" y="0"/>
                </a:lnTo>
                <a:lnTo>
                  <a:pt x="303" y="7"/>
                </a:lnTo>
                <a:lnTo>
                  <a:pt x="250" y="16"/>
                </a:lnTo>
                <a:lnTo>
                  <a:pt x="201" y="31"/>
                </a:lnTo>
                <a:lnTo>
                  <a:pt x="159" y="46"/>
                </a:lnTo>
                <a:lnTo>
                  <a:pt x="123" y="67"/>
                </a:lnTo>
                <a:lnTo>
                  <a:pt x="98" y="88"/>
                </a:lnTo>
                <a:lnTo>
                  <a:pt x="66" y="109"/>
                </a:lnTo>
                <a:lnTo>
                  <a:pt x="42" y="139"/>
                </a:lnTo>
                <a:lnTo>
                  <a:pt x="15" y="178"/>
                </a:lnTo>
                <a:lnTo>
                  <a:pt x="10" y="216"/>
                </a:lnTo>
                <a:lnTo>
                  <a:pt x="0" y="262"/>
                </a:lnTo>
                <a:lnTo>
                  <a:pt x="3" y="313"/>
                </a:lnTo>
                <a:lnTo>
                  <a:pt x="18" y="406"/>
                </a:lnTo>
                <a:lnTo>
                  <a:pt x="51" y="478"/>
                </a:lnTo>
                <a:lnTo>
                  <a:pt x="90" y="532"/>
                </a:lnTo>
                <a:lnTo>
                  <a:pt x="130" y="584"/>
                </a:lnTo>
                <a:lnTo>
                  <a:pt x="168" y="631"/>
                </a:lnTo>
                <a:lnTo>
                  <a:pt x="186" y="696"/>
                </a:lnTo>
                <a:lnTo>
                  <a:pt x="192" y="745"/>
                </a:lnTo>
                <a:lnTo>
                  <a:pt x="222" y="805"/>
                </a:lnTo>
                <a:lnTo>
                  <a:pt x="270" y="853"/>
                </a:lnTo>
                <a:lnTo>
                  <a:pt x="346" y="89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378" name="Freeform 34"/>
          <p:cNvSpPr>
            <a:spLocks/>
          </p:cNvSpPr>
          <p:nvPr/>
        </p:nvSpPr>
        <p:spPr bwMode="auto">
          <a:xfrm>
            <a:off x="3606800" y="4957340"/>
            <a:ext cx="2019300" cy="1423988"/>
          </a:xfrm>
          <a:custGeom>
            <a:avLst/>
            <a:gdLst>
              <a:gd name="T0" fmla="*/ 24 w 1272"/>
              <a:gd name="T1" fmla="*/ 135 h 897"/>
              <a:gd name="T2" fmla="*/ 9 w 1272"/>
              <a:gd name="T3" fmla="*/ 192 h 897"/>
              <a:gd name="T4" fmla="*/ 0 w 1272"/>
              <a:gd name="T5" fmla="*/ 264 h 897"/>
              <a:gd name="T6" fmla="*/ 9 w 1272"/>
              <a:gd name="T7" fmla="*/ 336 h 897"/>
              <a:gd name="T8" fmla="*/ 27 w 1272"/>
              <a:gd name="T9" fmla="*/ 411 h 897"/>
              <a:gd name="T10" fmla="*/ 51 w 1272"/>
              <a:gd name="T11" fmla="*/ 477 h 897"/>
              <a:gd name="T12" fmla="*/ 90 w 1272"/>
              <a:gd name="T13" fmla="*/ 561 h 897"/>
              <a:gd name="T14" fmla="*/ 141 w 1272"/>
              <a:gd name="T15" fmla="*/ 636 h 897"/>
              <a:gd name="T16" fmla="*/ 207 w 1272"/>
              <a:gd name="T17" fmla="*/ 696 h 897"/>
              <a:gd name="T18" fmla="*/ 273 w 1272"/>
              <a:gd name="T19" fmla="*/ 747 h 897"/>
              <a:gd name="T20" fmla="*/ 348 w 1272"/>
              <a:gd name="T21" fmla="*/ 801 h 897"/>
              <a:gd name="T22" fmla="*/ 420 w 1272"/>
              <a:gd name="T23" fmla="*/ 840 h 897"/>
              <a:gd name="T24" fmla="*/ 501 w 1272"/>
              <a:gd name="T25" fmla="*/ 873 h 897"/>
              <a:gd name="T26" fmla="*/ 495 w 1272"/>
              <a:gd name="T27" fmla="*/ 876 h 897"/>
              <a:gd name="T28" fmla="*/ 597 w 1272"/>
              <a:gd name="T29" fmla="*/ 891 h 897"/>
              <a:gd name="T30" fmla="*/ 663 w 1272"/>
              <a:gd name="T31" fmla="*/ 897 h 897"/>
              <a:gd name="T32" fmla="*/ 740 w 1272"/>
              <a:gd name="T33" fmla="*/ 884 h 897"/>
              <a:gd name="T34" fmla="*/ 846 w 1272"/>
              <a:gd name="T35" fmla="*/ 825 h 897"/>
              <a:gd name="T36" fmla="*/ 927 w 1272"/>
              <a:gd name="T37" fmla="*/ 750 h 897"/>
              <a:gd name="T38" fmla="*/ 975 w 1272"/>
              <a:gd name="T39" fmla="*/ 687 h 897"/>
              <a:gd name="T40" fmla="*/ 1008 w 1272"/>
              <a:gd name="T41" fmla="*/ 627 h 897"/>
              <a:gd name="T42" fmla="*/ 1017 w 1272"/>
              <a:gd name="T43" fmla="*/ 555 h 897"/>
              <a:gd name="T44" fmla="*/ 1035 w 1272"/>
              <a:gd name="T45" fmla="*/ 516 h 897"/>
              <a:gd name="T46" fmla="*/ 1060 w 1272"/>
              <a:gd name="T47" fmla="*/ 484 h 897"/>
              <a:gd name="T48" fmla="*/ 1089 w 1272"/>
              <a:gd name="T49" fmla="*/ 453 h 897"/>
              <a:gd name="T50" fmla="*/ 1119 w 1272"/>
              <a:gd name="T51" fmla="*/ 426 h 897"/>
              <a:gd name="T52" fmla="*/ 1146 w 1272"/>
              <a:gd name="T53" fmla="*/ 408 h 897"/>
              <a:gd name="T54" fmla="*/ 1197 w 1272"/>
              <a:gd name="T55" fmla="*/ 381 h 897"/>
              <a:gd name="T56" fmla="*/ 1239 w 1272"/>
              <a:gd name="T57" fmla="*/ 330 h 897"/>
              <a:gd name="T58" fmla="*/ 1263 w 1272"/>
              <a:gd name="T59" fmla="*/ 273 h 897"/>
              <a:gd name="T60" fmla="*/ 1272 w 1272"/>
              <a:gd name="T61" fmla="*/ 222 h 897"/>
              <a:gd name="T62" fmla="*/ 1272 w 1272"/>
              <a:gd name="T63" fmla="*/ 180 h 897"/>
              <a:gd name="T64" fmla="*/ 1260 w 1272"/>
              <a:gd name="T65" fmla="*/ 147 h 897"/>
              <a:gd name="T66" fmla="*/ 1239 w 1272"/>
              <a:gd name="T67" fmla="*/ 108 h 897"/>
              <a:gd name="T68" fmla="*/ 1209 w 1272"/>
              <a:gd name="T69" fmla="*/ 78 h 897"/>
              <a:gd name="T70" fmla="*/ 1182 w 1272"/>
              <a:gd name="T71" fmla="*/ 54 h 897"/>
              <a:gd name="T72" fmla="*/ 1149 w 1272"/>
              <a:gd name="T73" fmla="*/ 30 h 897"/>
              <a:gd name="T74" fmla="*/ 1089 w 1272"/>
              <a:gd name="T75" fmla="*/ 12 h 897"/>
              <a:gd name="T76" fmla="*/ 1041 w 1272"/>
              <a:gd name="T77" fmla="*/ 6 h 897"/>
              <a:gd name="T78" fmla="*/ 963 w 1272"/>
              <a:gd name="T79" fmla="*/ 0 h 897"/>
              <a:gd name="T80" fmla="*/ 882 w 1272"/>
              <a:gd name="T81" fmla="*/ 9 h 897"/>
              <a:gd name="T82" fmla="*/ 828 w 1272"/>
              <a:gd name="T83" fmla="*/ 28 h 897"/>
              <a:gd name="T84" fmla="*/ 744 w 1272"/>
              <a:gd name="T85" fmla="*/ 69 h 897"/>
              <a:gd name="T86" fmla="*/ 668 w 1272"/>
              <a:gd name="T87" fmla="*/ 116 h 897"/>
              <a:gd name="T88" fmla="*/ 552 w 1272"/>
              <a:gd name="T89" fmla="*/ 135 h 897"/>
              <a:gd name="T90" fmla="*/ 438 w 1272"/>
              <a:gd name="T91" fmla="*/ 135 h 897"/>
              <a:gd name="T92" fmla="*/ 303 w 1272"/>
              <a:gd name="T93" fmla="*/ 93 h 897"/>
              <a:gd name="T94" fmla="*/ 246 w 1272"/>
              <a:gd name="T95" fmla="*/ 45 h 897"/>
              <a:gd name="T96" fmla="*/ 204 w 1272"/>
              <a:gd name="T97" fmla="*/ 27 h 897"/>
              <a:gd name="T98" fmla="*/ 162 w 1272"/>
              <a:gd name="T99" fmla="*/ 24 h 897"/>
              <a:gd name="T100" fmla="*/ 138 w 1272"/>
              <a:gd name="T101" fmla="*/ 30 h 897"/>
              <a:gd name="T102" fmla="*/ 108 w 1272"/>
              <a:gd name="T103" fmla="*/ 39 h 897"/>
              <a:gd name="T104" fmla="*/ 87 w 1272"/>
              <a:gd name="T105" fmla="*/ 57 h 897"/>
              <a:gd name="T106" fmla="*/ 60 w 1272"/>
              <a:gd name="T107" fmla="*/ 72 h 897"/>
              <a:gd name="T108" fmla="*/ 36 w 1272"/>
              <a:gd name="T109" fmla="*/ 102 h 897"/>
              <a:gd name="T110" fmla="*/ 24 w 1272"/>
              <a:gd name="T111" fmla="*/ 13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2" h="897">
                <a:moveTo>
                  <a:pt x="24" y="135"/>
                </a:moveTo>
                <a:lnTo>
                  <a:pt x="9" y="192"/>
                </a:lnTo>
                <a:lnTo>
                  <a:pt x="0" y="264"/>
                </a:lnTo>
                <a:lnTo>
                  <a:pt x="9" y="336"/>
                </a:lnTo>
                <a:lnTo>
                  <a:pt x="27" y="411"/>
                </a:lnTo>
                <a:lnTo>
                  <a:pt x="51" y="477"/>
                </a:lnTo>
                <a:lnTo>
                  <a:pt x="90" y="561"/>
                </a:lnTo>
                <a:lnTo>
                  <a:pt x="141" y="636"/>
                </a:lnTo>
                <a:lnTo>
                  <a:pt x="207" y="696"/>
                </a:lnTo>
                <a:lnTo>
                  <a:pt x="273" y="747"/>
                </a:lnTo>
                <a:lnTo>
                  <a:pt x="348" y="801"/>
                </a:lnTo>
                <a:lnTo>
                  <a:pt x="420" y="840"/>
                </a:lnTo>
                <a:lnTo>
                  <a:pt x="501" y="873"/>
                </a:lnTo>
                <a:lnTo>
                  <a:pt x="495" y="876"/>
                </a:lnTo>
                <a:lnTo>
                  <a:pt x="597" y="891"/>
                </a:lnTo>
                <a:lnTo>
                  <a:pt x="663" y="897"/>
                </a:lnTo>
                <a:lnTo>
                  <a:pt x="740" y="884"/>
                </a:lnTo>
                <a:lnTo>
                  <a:pt x="846" y="825"/>
                </a:lnTo>
                <a:lnTo>
                  <a:pt x="927" y="750"/>
                </a:lnTo>
                <a:lnTo>
                  <a:pt x="975" y="687"/>
                </a:lnTo>
                <a:lnTo>
                  <a:pt x="1008" y="627"/>
                </a:lnTo>
                <a:lnTo>
                  <a:pt x="1017" y="555"/>
                </a:lnTo>
                <a:lnTo>
                  <a:pt x="1035" y="516"/>
                </a:lnTo>
                <a:lnTo>
                  <a:pt x="1060" y="484"/>
                </a:lnTo>
                <a:lnTo>
                  <a:pt x="1089" y="453"/>
                </a:lnTo>
                <a:lnTo>
                  <a:pt x="1119" y="426"/>
                </a:lnTo>
                <a:lnTo>
                  <a:pt x="1146" y="408"/>
                </a:lnTo>
                <a:lnTo>
                  <a:pt x="1197" y="381"/>
                </a:lnTo>
                <a:lnTo>
                  <a:pt x="1239" y="330"/>
                </a:lnTo>
                <a:lnTo>
                  <a:pt x="1263" y="273"/>
                </a:lnTo>
                <a:lnTo>
                  <a:pt x="1272" y="222"/>
                </a:lnTo>
                <a:lnTo>
                  <a:pt x="1272" y="180"/>
                </a:lnTo>
                <a:lnTo>
                  <a:pt x="1260" y="147"/>
                </a:lnTo>
                <a:lnTo>
                  <a:pt x="1239" y="108"/>
                </a:lnTo>
                <a:lnTo>
                  <a:pt x="1209" y="78"/>
                </a:lnTo>
                <a:lnTo>
                  <a:pt x="1182" y="54"/>
                </a:lnTo>
                <a:lnTo>
                  <a:pt x="1149" y="30"/>
                </a:lnTo>
                <a:lnTo>
                  <a:pt x="1089" y="12"/>
                </a:lnTo>
                <a:lnTo>
                  <a:pt x="1041" y="6"/>
                </a:lnTo>
                <a:lnTo>
                  <a:pt x="963" y="0"/>
                </a:lnTo>
                <a:lnTo>
                  <a:pt x="882" y="9"/>
                </a:lnTo>
                <a:lnTo>
                  <a:pt x="828" y="28"/>
                </a:lnTo>
                <a:lnTo>
                  <a:pt x="744" y="69"/>
                </a:lnTo>
                <a:lnTo>
                  <a:pt x="668" y="116"/>
                </a:lnTo>
                <a:lnTo>
                  <a:pt x="552" y="135"/>
                </a:lnTo>
                <a:lnTo>
                  <a:pt x="438" y="135"/>
                </a:lnTo>
                <a:lnTo>
                  <a:pt x="303" y="93"/>
                </a:lnTo>
                <a:lnTo>
                  <a:pt x="246" y="45"/>
                </a:lnTo>
                <a:lnTo>
                  <a:pt x="204" y="27"/>
                </a:lnTo>
                <a:lnTo>
                  <a:pt x="162" y="24"/>
                </a:lnTo>
                <a:lnTo>
                  <a:pt x="138" y="30"/>
                </a:lnTo>
                <a:lnTo>
                  <a:pt x="108" y="39"/>
                </a:lnTo>
                <a:lnTo>
                  <a:pt x="87" y="57"/>
                </a:lnTo>
                <a:lnTo>
                  <a:pt x="60" y="72"/>
                </a:lnTo>
                <a:lnTo>
                  <a:pt x="36" y="102"/>
                </a:lnTo>
                <a:lnTo>
                  <a:pt x="24" y="13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858953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3568" y="710208"/>
            <a:ext cx="7620000" cy="990600"/>
          </a:xfrm>
          <a:noFill/>
          <a:ln/>
          <a:effectLst>
            <a:outerShdw dist="53882" dir="2700000" algn="ctr" rotWithShape="0">
              <a:schemeClr val="bg1">
                <a:alpha val="50000"/>
              </a:schemeClr>
            </a:outerShdw>
          </a:effectLst>
        </p:spPr>
        <p:txBody>
          <a:bodyPr lIns="92075" tIns="46038" rIns="92075" bIns="46038" anchor="ctr">
            <a:normAutofit/>
          </a:bodyPr>
          <a:lstStyle/>
          <a:p>
            <a:r>
              <a:rPr lang="ja-JP" altLang="en-US" sz="3200" b="1" dirty="0">
                <a:solidFill>
                  <a:srgbClr val="000000"/>
                </a:solidFill>
                <a:latin typeface="Times New Roman" pitchFamily="18" charset="0"/>
              </a:rPr>
              <a:t>境界学習型ＮＮによる形状識別</a:t>
            </a:r>
          </a:p>
        </p:txBody>
      </p:sp>
      <p:pic>
        <p:nvPicPr>
          <p:cNvPr id="187395" name="Picture 3" descr="C:\My Documents\3 プレゼン資料\BMP\a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354" y="3493244"/>
            <a:ext cx="27463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7396" name="Picture 4" descr="C:\My Documents\3 プレゼン資料\BMP\a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9097" y="3493244"/>
            <a:ext cx="307975"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7397" name="Picture 5" descr="C:\My Documents\3 プレゼン資料\BMP\a3.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386" y="3493244"/>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87398" name="Picture 6" descr="C:\My Documents\3 プレゼン資料\BMP\a4.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191" y="3874244"/>
            <a:ext cx="250825"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7399" name="Picture 7" descr="C:\My Documents\3 プレゼン資料\BMP\ab.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3560" y="4255244"/>
            <a:ext cx="21748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7401" name="Picture 9" descr="C:\My Documents\3 プレゼン資料\BMP\b1.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5224" y="3513882"/>
            <a:ext cx="206375" cy="296862"/>
          </a:xfrm>
          <a:prstGeom prst="rect">
            <a:avLst/>
          </a:prstGeom>
          <a:noFill/>
          <a:extLst>
            <a:ext uri="{909E8E84-426E-40DD-AFC4-6F175D3DCCD1}">
              <a14:hiddenFill xmlns:a14="http://schemas.microsoft.com/office/drawing/2010/main">
                <a:solidFill>
                  <a:srgbClr val="FFFFFF"/>
                </a:solidFill>
              </a14:hiddenFill>
            </a:ext>
          </a:extLst>
        </p:spPr>
      </p:pic>
      <p:pic>
        <p:nvPicPr>
          <p:cNvPr id="187403" name="Picture 11" descr="C:\My Documents\3 プレゼン資料\BMP\b2.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9280" y="3480544"/>
            <a:ext cx="2286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7404" name="Picture 12" descr="C:\My Documents\3 プレゼン資料\BMP\b3.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3336" y="3483719"/>
            <a:ext cx="2508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187405" name="Picture 13" descr="C:\My Documents\3 プレゼン資料\BMP\b4.b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65304" y="3886944"/>
            <a:ext cx="239713"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7406" name="Picture 14" descr="C:\My Documents\3 プレゼン資料\BMP\b5.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5264" y="4291757"/>
            <a:ext cx="239712" cy="331787"/>
          </a:xfrm>
          <a:prstGeom prst="rect">
            <a:avLst/>
          </a:prstGeom>
          <a:noFill/>
          <a:extLst>
            <a:ext uri="{909E8E84-426E-40DD-AFC4-6F175D3DCCD1}">
              <a14:hiddenFill xmlns:a14="http://schemas.microsoft.com/office/drawing/2010/main">
                <a:solidFill>
                  <a:srgbClr val="FFFFFF"/>
                </a:solidFill>
              </a14:hiddenFill>
            </a:ext>
          </a:extLst>
        </p:spPr>
      </p:pic>
      <p:pic>
        <p:nvPicPr>
          <p:cNvPr id="187408" name="Picture 16" descr="C:\My Documents\3 プレゼン資料\BMP\c1.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0196" y="4882480"/>
            <a:ext cx="2508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87409" name="Picture 17" descr="C:\My Documents\3 プレゼン資料\BMP\c2.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4996" y="5386536"/>
            <a:ext cx="239713" cy="274638"/>
          </a:xfrm>
          <a:prstGeom prst="rect">
            <a:avLst/>
          </a:prstGeom>
          <a:noFill/>
          <a:extLst>
            <a:ext uri="{909E8E84-426E-40DD-AFC4-6F175D3DCCD1}">
              <a14:hiddenFill xmlns:a14="http://schemas.microsoft.com/office/drawing/2010/main">
                <a:solidFill>
                  <a:srgbClr val="FFFFFF"/>
                </a:solidFill>
              </a14:hiddenFill>
            </a:ext>
          </a:extLst>
        </p:spPr>
      </p:pic>
      <p:pic>
        <p:nvPicPr>
          <p:cNvPr id="187410" name="Picture 18" descr="C:\My Documents\3 プレゼン資料\BMP\c3.bm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0921" y="5746576"/>
            <a:ext cx="193675" cy="274637"/>
          </a:xfrm>
          <a:prstGeom prst="rect">
            <a:avLst/>
          </a:prstGeom>
          <a:noFill/>
          <a:extLst>
            <a:ext uri="{909E8E84-426E-40DD-AFC4-6F175D3DCCD1}">
              <a14:hiddenFill xmlns:a14="http://schemas.microsoft.com/office/drawing/2010/main">
                <a:solidFill>
                  <a:srgbClr val="FFFFFF"/>
                </a:solidFill>
              </a14:hiddenFill>
            </a:ext>
          </a:extLst>
        </p:spPr>
      </p:pic>
      <p:pic>
        <p:nvPicPr>
          <p:cNvPr id="187411" name="Picture 19" descr="C:\My Documents\3 プレゼン資料\BMP\c4.bm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16996" y="5386536"/>
            <a:ext cx="21748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7412" name="Picture 20" descr="C:\My Documents\3 プレゼン資料\BMP\c5.bm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59896" y="4882480"/>
            <a:ext cx="217488" cy="342900"/>
          </a:xfrm>
          <a:prstGeom prst="rect">
            <a:avLst/>
          </a:prstGeom>
          <a:noFill/>
          <a:extLst>
            <a:ext uri="{909E8E84-426E-40DD-AFC4-6F175D3DCCD1}">
              <a14:hiddenFill xmlns:a14="http://schemas.microsoft.com/office/drawing/2010/main">
                <a:solidFill>
                  <a:srgbClr val="FFFFFF"/>
                </a:solidFill>
              </a14:hiddenFill>
            </a:ext>
          </a:extLst>
        </p:spPr>
      </p:pic>
      <p:sp>
        <p:nvSpPr>
          <p:cNvPr id="187413" name="Rectangle 21"/>
          <p:cNvSpPr>
            <a:spLocks noChangeArrowheads="1"/>
          </p:cNvSpPr>
          <p:nvPr/>
        </p:nvSpPr>
        <p:spPr bwMode="auto">
          <a:xfrm>
            <a:off x="325288" y="2193032"/>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b="1" dirty="0">
                <a:solidFill>
                  <a:srgbClr val="000000"/>
                </a:solidFill>
                <a:latin typeface="Times New Roman" pitchFamily="18" charset="0"/>
              </a:rPr>
              <a:t>境界学習型ニューラルネットワークの場合：</a:t>
            </a:r>
          </a:p>
        </p:txBody>
      </p:sp>
      <p:sp>
        <p:nvSpPr>
          <p:cNvPr id="187414" name="AutoShape 22"/>
          <p:cNvSpPr>
            <a:spLocks noChangeArrowheads="1"/>
          </p:cNvSpPr>
          <p:nvPr/>
        </p:nvSpPr>
        <p:spPr bwMode="auto">
          <a:xfrm>
            <a:off x="6979096" y="5170512"/>
            <a:ext cx="1905000" cy="1066800"/>
          </a:xfrm>
          <a:prstGeom prst="wedgeRoundRectCallout">
            <a:avLst>
              <a:gd name="adj1" fmla="val -46667"/>
              <a:gd name="adj2" fmla="val -11562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文字「ａ」と「ｂ」を学習して形成される境界線</a:t>
            </a:r>
          </a:p>
        </p:txBody>
      </p:sp>
      <p:sp>
        <p:nvSpPr>
          <p:cNvPr id="187415" name="Rectangle 23"/>
          <p:cNvSpPr>
            <a:spLocks noChangeArrowheads="1"/>
          </p:cNvSpPr>
          <p:nvPr/>
        </p:nvSpPr>
        <p:spPr bwMode="auto">
          <a:xfrm>
            <a:off x="6750496" y="2378819"/>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b="1" dirty="0">
                <a:solidFill>
                  <a:srgbClr val="FF0000"/>
                </a:solidFill>
                <a:latin typeface="Times New Roman" pitchFamily="18" charset="0"/>
              </a:rPr>
              <a:t>高精度</a:t>
            </a:r>
          </a:p>
          <a:p>
            <a:pPr algn="l"/>
            <a:r>
              <a:rPr lang="ja-JP" altLang="en-US" b="1" dirty="0">
                <a:solidFill>
                  <a:srgbClr val="FF0000"/>
                </a:solidFill>
                <a:latin typeface="Times New Roman" pitchFamily="18" charset="0"/>
              </a:rPr>
              <a:t>ロバスト性良</a:t>
            </a:r>
          </a:p>
        </p:txBody>
      </p:sp>
      <p:sp>
        <p:nvSpPr>
          <p:cNvPr id="187416" name="Freeform 24"/>
          <p:cNvSpPr>
            <a:spLocks/>
          </p:cNvSpPr>
          <p:nvPr/>
        </p:nvSpPr>
        <p:spPr bwMode="auto">
          <a:xfrm>
            <a:off x="5557192" y="3172569"/>
            <a:ext cx="2157413" cy="1590675"/>
          </a:xfrm>
          <a:custGeom>
            <a:avLst/>
            <a:gdLst>
              <a:gd name="T0" fmla="*/ 1359 w 1359"/>
              <a:gd name="T1" fmla="*/ 306 h 1002"/>
              <a:gd name="T2" fmla="*/ 1356 w 1359"/>
              <a:gd name="T3" fmla="*/ 345 h 1002"/>
              <a:gd name="T4" fmla="*/ 1341 w 1359"/>
              <a:gd name="T5" fmla="*/ 384 h 1002"/>
              <a:gd name="T6" fmla="*/ 1302 w 1359"/>
              <a:gd name="T7" fmla="*/ 441 h 1002"/>
              <a:gd name="T8" fmla="*/ 1251 w 1359"/>
              <a:gd name="T9" fmla="*/ 486 h 1002"/>
              <a:gd name="T10" fmla="*/ 1200 w 1359"/>
              <a:gd name="T11" fmla="*/ 514 h 1002"/>
              <a:gd name="T12" fmla="*/ 1104 w 1359"/>
              <a:gd name="T13" fmla="*/ 538 h 1002"/>
              <a:gd name="T14" fmla="*/ 1017 w 1359"/>
              <a:gd name="T15" fmla="*/ 540 h 1002"/>
              <a:gd name="T16" fmla="*/ 952 w 1359"/>
              <a:gd name="T17" fmla="*/ 546 h 1002"/>
              <a:gd name="T18" fmla="*/ 903 w 1359"/>
              <a:gd name="T19" fmla="*/ 579 h 1002"/>
              <a:gd name="T20" fmla="*/ 870 w 1359"/>
              <a:gd name="T21" fmla="*/ 627 h 1002"/>
              <a:gd name="T22" fmla="*/ 852 w 1359"/>
              <a:gd name="T23" fmla="*/ 720 h 1002"/>
              <a:gd name="T24" fmla="*/ 852 w 1359"/>
              <a:gd name="T25" fmla="*/ 804 h 1002"/>
              <a:gd name="T26" fmla="*/ 837 w 1359"/>
              <a:gd name="T27" fmla="*/ 867 h 1002"/>
              <a:gd name="T28" fmla="*/ 813 w 1359"/>
              <a:gd name="T29" fmla="*/ 909 h 1002"/>
              <a:gd name="T30" fmla="*/ 771 w 1359"/>
              <a:gd name="T31" fmla="*/ 963 h 1002"/>
              <a:gd name="T32" fmla="*/ 696 w 1359"/>
              <a:gd name="T33" fmla="*/ 1002 h 1002"/>
              <a:gd name="T34" fmla="*/ 588 w 1359"/>
              <a:gd name="T35" fmla="*/ 1002 h 1002"/>
              <a:gd name="T36" fmla="*/ 440 w 1359"/>
              <a:gd name="T37" fmla="*/ 970 h 1002"/>
              <a:gd name="T38" fmla="*/ 330 w 1359"/>
              <a:gd name="T39" fmla="*/ 930 h 1002"/>
              <a:gd name="T40" fmla="*/ 267 w 1359"/>
              <a:gd name="T41" fmla="*/ 888 h 1002"/>
              <a:gd name="T42" fmla="*/ 231 w 1359"/>
              <a:gd name="T43" fmla="*/ 849 h 1002"/>
              <a:gd name="T44" fmla="*/ 183 w 1359"/>
              <a:gd name="T45" fmla="*/ 774 h 1002"/>
              <a:gd name="T46" fmla="*/ 159 w 1359"/>
              <a:gd name="T47" fmla="*/ 729 h 1002"/>
              <a:gd name="T48" fmla="*/ 147 w 1359"/>
              <a:gd name="T49" fmla="*/ 696 h 1002"/>
              <a:gd name="T50" fmla="*/ 132 w 1359"/>
              <a:gd name="T51" fmla="*/ 645 h 1002"/>
              <a:gd name="T52" fmla="*/ 99 w 1359"/>
              <a:gd name="T53" fmla="*/ 564 h 1002"/>
              <a:gd name="T54" fmla="*/ 80 w 1359"/>
              <a:gd name="T55" fmla="*/ 522 h 1002"/>
              <a:gd name="T56" fmla="*/ 63 w 1359"/>
              <a:gd name="T57" fmla="*/ 486 h 1002"/>
              <a:gd name="T58" fmla="*/ 39 w 1359"/>
              <a:gd name="T59" fmla="*/ 444 h 1002"/>
              <a:gd name="T60" fmla="*/ 6 w 1359"/>
              <a:gd name="T61" fmla="*/ 387 h 1002"/>
              <a:gd name="T62" fmla="*/ 0 w 1359"/>
              <a:gd name="T63" fmla="*/ 330 h 1002"/>
              <a:gd name="T64" fmla="*/ 9 w 1359"/>
              <a:gd name="T65" fmla="*/ 264 h 1002"/>
              <a:gd name="T66" fmla="*/ 40 w 1359"/>
              <a:gd name="T67" fmla="*/ 202 h 1002"/>
              <a:gd name="T68" fmla="*/ 69 w 1359"/>
              <a:gd name="T69" fmla="*/ 156 h 1002"/>
              <a:gd name="T70" fmla="*/ 114 w 1359"/>
              <a:gd name="T71" fmla="*/ 114 h 1002"/>
              <a:gd name="T72" fmla="*/ 159 w 1359"/>
              <a:gd name="T73" fmla="*/ 87 h 1002"/>
              <a:gd name="T74" fmla="*/ 204 w 1359"/>
              <a:gd name="T75" fmla="*/ 63 h 1002"/>
              <a:gd name="T76" fmla="*/ 288 w 1359"/>
              <a:gd name="T77" fmla="*/ 33 h 1002"/>
              <a:gd name="T78" fmla="*/ 376 w 1359"/>
              <a:gd name="T79" fmla="*/ 18 h 1002"/>
              <a:gd name="T80" fmla="*/ 528 w 1359"/>
              <a:gd name="T81" fmla="*/ 3 h 1002"/>
              <a:gd name="T82" fmla="*/ 660 w 1359"/>
              <a:gd name="T83" fmla="*/ 0 h 1002"/>
              <a:gd name="T84" fmla="*/ 807 w 1359"/>
              <a:gd name="T85" fmla="*/ 9 h 1002"/>
              <a:gd name="T86" fmla="*/ 960 w 1359"/>
              <a:gd name="T87" fmla="*/ 34 h 1002"/>
              <a:gd name="T88" fmla="*/ 1062 w 1359"/>
              <a:gd name="T89" fmla="*/ 60 h 1002"/>
              <a:gd name="T90" fmla="*/ 1176 w 1359"/>
              <a:gd name="T91" fmla="*/ 98 h 1002"/>
              <a:gd name="T92" fmla="*/ 1242 w 1359"/>
              <a:gd name="T93" fmla="*/ 132 h 1002"/>
              <a:gd name="T94" fmla="*/ 1299 w 1359"/>
              <a:gd name="T95" fmla="*/ 171 h 1002"/>
              <a:gd name="T96" fmla="*/ 1335 w 1359"/>
              <a:gd name="T97" fmla="*/ 222 h 1002"/>
              <a:gd name="T98" fmla="*/ 1347 w 1359"/>
              <a:gd name="T99" fmla="*/ 264 h 1002"/>
              <a:gd name="T100" fmla="*/ 1356 w 1359"/>
              <a:gd name="T101" fmla="*/ 30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9" h="1002">
                <a:moveTo>
                  <a:pt x="1359" y="306"/>
                </a:moveTo>
                <a:lnTo>
                  <a:pt x="1356" y="345"/>
                </a:lnTo>
                <a:lnTo>
                  <a:pt x="1341" y="384"/>
                </a:lnTo>
                <a:lnTo>
                  <a:pt x="1302" y="441"/>
                </a:lnTo>
                <a:lnTo>
                  <a:pt x="1251" y="486"/>
                </a:lnTo>
                <a:lnTo>
                  <a:pt x="1200" y="514"/>
                </a:lnTo>
                <a:lnTo>
                  <a:pt x="1104" y="538"/>
                </a:lnTo>
                <a:lnTo>
                  <a:pt x="1017" y="540"/>
                </a:lnTo>
                <a:lnTo>
                  <a:pt x="952" y="546"/>
                </a:lnTo>
                <a:lnTo>
                  <a:pt x="903" y="579"/>
                </a:lnTo>
                <a:lnTo>
                  <a:pt x="870" y="627"/>
                </a:lnTo>
                <a:lnTo>
                  <a:pt x="852" y="720"/>
                </a:lnTo>
                <a:lnTo>
                  <a:pt x="852" y="804"/>
                </a:lnTo>
                <a:lnTo>
                  <a:pt x="837" y="867"/>
                </a:lnTo>
                <a:lnTo>
                  <a:pt x="813" y="909"/>
                </a:lnTo>
                <a:lnTo>
                  <a:pt x="771" y="963"/>
                </a:lnTo>
                <a:lnTo>
                  <a:pt x="696" y="1002"/>
                </a:lnTo>
                <a:lnTo>
                  <a:pt x="588" y="1002"/>
                </a:lnTo>
                <a:lnTo>
                  <a:pt x="440" y="970"/>
                </a:lnTo>
                <a:lnTo>
                  <a:pt x="330" y="930"/>
                </a:lnTo>
                <a:lnTo>
                  <a:pt x="267" y="888"/>
                </a:lnTo>
                <a:lnTo>
                  <a:pt x="231" y="849"/>
                </a:lnTo>
                <a:lnTo>
                  <a:pt x="183" y="774"/>
                </a:lnTo>
                <a:lnTo>
                  <a:pt x="159" y="729"/>
                </a:lnTo>
                <a:lnTo>
                  <a:pt x="147" y="696"/>
                </a:lnTo>
                <a:lnTo>
                  <a:pt x="132" y="645"/>
                </a:lnTo>
                <a:lnTo>
                  <a:pt x="99" y="564"/>
                </a:lnTo>
                <a:lnTo>
                  <a:pt x="80" y="522"/>
                </a:lnTo>
                <a:lnTo>
                  <a:pt x="63" y="486"/>
                </a:lnTo>
                <a:lnTo>
                  <a:pt x="39" y="444"/>
                </a:lnTo>
                <a:lnTo>
                  <a:pt x="6" y="387"/>
                </a:lnTo>
                <a:lnTo>
                  <a:pt x="0" y="330"/>
                </a:lnTo>
                <a:lnTo>
                  <a:pt x="9" y="264"/>
                </a:lnTo>
                <a:lnTo>
                  <a:pt x="40" y="202"/>
                </a:lnTo>
                <a:lnTo>
                  <a:pt x="69" y="156"/>
                </a:lnTo>
                <a:lnTo>
                  <a:pt x="114" y="114"/>
                </a:lnTo>
                <a:lnTo>
                  <a:pt x="159" y="87"/>
                </a:lnTo>
                <a:lnTo>
                  <a:pt x="204" y="63"/>
                </a:lnTo>
                <a:lnTo>
                  <a:pt x="288" y="33"/>
                </a:lnTo>
                <a:lnTo>
                  <a:pt x="376" y="18"/>
                </a:lnTo>
                <a:lnTo>
                  <a:pt x="528" y="3"/>
                </a:lnTo>
                <a:lnTo>
                  <a:pt x="660" y="0"/>
                </a:lnTo>
                <a:lnTo>
                  <a:pt x="807" y="9"/>
                </a:lnTo>
                <a:lnTo>
                  <a:pt x="960" y="34"/>
                </a:lnTo>
                <a:lnTo>
                  <a:pt x="1062" y="60"/>
                </a:lnTo>
                <a:lnTo>
                  <a:pt x="1176" y="98"/>
                </a:lnTo>
                <a:lnTo>
                  <a:pt x="1242" y="132"/>
                </a:lnTo>
                <a:lnTo>
                  <a:pt x="1299" y="171"/>
                </a:lnTo>
                <a:lnTo>
                  <a:pt x="1335" y="222"/>
                </a:lnTo>
                <a:lnTo>
                  <a:pt x="1347" y="264"/>
                </a:lnTo>
                <a:lnTo>
                  <a:pt x="1356" y="309"/>
                </a:ln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7418" name="AutoShape 26"/>
          <p:cNvSpPr>
            <a:spLocks noChangeArrowheads="1"/>
          </p:cNvSpPr>
          <p:nvPr/>
        </p:nvSpPr>
        <p:spPr bwMode="auto">
          <a:xfrm>
            <a:off x="812824" y="4039344"/>
            <a:ext cx="2224088" cy="1066800"/>
          </a:xfrm>
          <a:prstGeom prst="wedgeEllipseCallout">
            <a:avLst>
              <a:gd name="adj1" fmla="val 80086"/>
              <a:gd name="adj2" fmla="val -5127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「ａ」と判定</a:t>
            </a:r>
          </a:p>
          <a:p>
            <a:r>
              <a:rPr lang="ja-JP" altLang="en-US" sz="1800" b="1" dirty="0">
                <a:solidFill>
                  <a:srgbClr val="000000"/>
                </a:solidFill>
                <a:latin typeface="Times New Roman" pitchFamily="18" charset="0"/>
              </a:rPr>
              <a:t>（正常と判定）</a:t>
            </a:r>
          </a:p>
        </p:txBody>
      </p:sp>
      <p:sp>
        <p:nvSpPr>
          <p:cNvPr id="187419" name="AutoShape 27"/>
          <p:cNvSpPr>
            <a:spLocks noChangeArrowheads="1"/>
          </p:cNvSpPr>
          <p:nvPr/>
        </p:nvSpPr>
        <p:spPr bwMode="auto">
          <a:xfrm>
            <a:off x="843880" y="2743944"/>
            <a:ext cx="1905000" cy="1066800"/>
          </a:xfrm>
          <a:prstGeom prst="wedgeRoundRectCallout">
            <a:avLst>
              <a:gd name="adj1" fmla="val 86333"/>
              <a:gd name="adj2" fmla="val 7588"/>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文字「ａ」と「ｂ」を学習して形成される境界線</a:t>
            </a:r>
          </a:p>
        </p:txBody>
      </p:sp>
      <p:sp>
        <p:nvSpPr>
          <p:cNvPr id="187420" name="AutoShape 28"/>
          <p:cNvSpPr>
            <a:spLocks noChangeArrowheads="1"/>
          </p:cNvSpPr>
          <p:nvPr/>
        </p:nvSpPr>
        <p:spPr bwMode="auto">
          <a:xfrm>
            <a:off x="273496" y="5602560"/>
            <a:ext cx="3962400" cy="1066800"/>
          </a:xfrm>
          <a:prstGeom prst="wedgeEllipseCallout">
            <a:avLst>
              <a:gd name="adj1" fmla="val 80810"/>
              <a:gd name="adj2" fmla="val -5714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「ａ」でも「ｂ」でもないと判定</a:t>
            </a:r>
          </a:p>
          <a:p>
            <a:r>
              <a:rPr lang="ja-JP" altLang="en-US" sz="1800" b="1" dirty="0">
                <a:solidFill>
                  <a:srgbClr val="000000"/>
                </a:solidFill>
                <a:latin typeface="Times New Roman" pitchFamily="18" charset="0"/>
              </a:rPr>
              <a:t>（異常と判定）</a:t>
            </a:r>
          </a:p>
        </p:txBody>
      </p:sp>
      <p:sp>
        <p:nvSpPr>
          <p:cNvPr id="187421" name="Freeform 29"/>
          <p:cNvSpPr>
            <a:spLocks/>
          </p:cNvSpPr>
          <p:nvPr/>
        </p:nvSpPr>
        <p:spPr bwMode="auto">
          <a:xfrm>
            <a:off x="3019226" y="3248769"/>
            <a:ext cx="2393950" cy="1547813"/>
          </a:xfrm>
          <a:custGeom>
            <a:avLst/>
            <a:gdLst>
              <a:gd name="T0" fmla="*/ 1500 w 1508"/>
              <a:gd name="T1" fmla="*/ 226 h 975"/>
              <a:gd name="T2" fmla="*/ 1506 w 1508"/>
              <a:gd name="T3" fmla="*/ 297 h 975"/>
              <a:gd name="T4" fmla="*/ 1508 w 1508"/>
              <a:gd name="T5" fmla="*/ 362 h 975"/>
              <a:gd name="T6" fmla="*/ 1494 w 1508"/>
              <a:gd name="T7" fmla="*/ 420 h 975"/>
              <a:gd name="T8" fmla="*/ 1468 w 1508"/>
              <a:gd name="T9" fmla="*/ 466 h 975"/>
              <a:gd name="T10" fmla="*/ 1372 w 1508"/>
              <a:gd name="T11" fmla="*/ 522 h 975"/>
              <a:gd name="T12" fmla="*/ 1236 w 1508"/>
              <a:gd name="T13" fmla="*/ 578 h 975"/>
              <a:gd name="T14" fmla="*/ 1149 w 1508"/>
              <a:gd name="T15" fmla="*/ 630 h 975"/>
              <a:gd name="T16" fmla="*/ 1092 w 1508"/>
              <a:gd name="T17" fmla="*/ 674 h 975"/>
              <a:gd name="T18" fmla="*/ 1038 w 1508"/>
              <a:gd name="T19" fmla="*/ 714 h 975"/>
              <a:gd name="T20" fmla="*/ 972 w 1508"/>
              <a:gd name="T21" fmla="*/ 753 h 975"/>
              <a:gd name="T22" fmla="*/ 867 w 1508"/>
              <a:gd name="T23" fmla="*/ 807 h 975"/>
              <a:gd name="T24" fmla="*/ 792 w 1508"/>
              <a:gd name="T25" fmla="*/ 837 h 975"/>
              <a:gd name="T26" fmla="*/ 764 w 1508"/>
              <a:gd name="T27" fmla="*/ 858 h 975"/>
              <a:gd name="T28" fmla="*/ 735 w 1508"/>
              <a:gd name="T29" fmla="*/ 885 h 975"/>
              <a:gd name="T30" fmla="*/ 717 w 1508"/>
              <a:gd name="T31" fmla="*/ 924 h 975"/>
              <a:gd name="T32" fmla="*/ 676 w 1508"/>
              <a:gd name="T33" fmla="*/ 962 h 975"/>
              <a:gd name="T34" fmla="*/ 573 w 1508"/>
              <a:gd name="T35" fmla="*/ 975 h 975"/>
              <a:gd name="T36" fmla="*/ 480 w 1508"/>
              <a:gd name="T37" fmla="*/ 957 h 975"/>
              <a:gd name="T38" fmla="*/ 327 w 1508"/>
              <a:gd name="T39" fmla="*/ 900 h 975"/>
              <a:gd name="T40" fmla="*/ 225 w 1508"/>
              <a:gd name="T41" fmla="*/ 840 h 975"/>
              <a:gd name="T42" fmla="*/ 141 w 1508"/>
              <a:gd name="T43" fmla="*/ 768 h 975"/>
              <a:gd name="T44" fmla="*/ 72 w 1508"/>
              <a:gd name="T45" fmla="*/ 654 h 975"/>
              <a:gd name="T46" fmla="*/ 36 w 1508"/>
              <a:gd name="T47" fmla="*/ 549 h 975"/>
              <a:gd name="T48" fmla="*/ 12 w 1508"/>
              <a:gd name="T49" fmla="*/ 468 h 975"/>
              <a:gd name="T50" fmla="*/ 0 w 1508"/>
              <a:gd name="T51" fmla="*/ 414 h 975"/>
              <a:gd name="T52" fmla="*/ 3 w 1508"/>
              <a:gd name="T53" fmla="*/ 351 h 975"/>
              <a:gd name="T54" fmla="*/ 12 w 1508"/>
              <a:gd name="T55" fmla="*/ 288 h 975"/>
              <a:gd name="T56" fmla="*/ 42 w 1508"/>
              <a:gd name="T57" fmla="*/ 225 h 975"/>
              <a:gd name="T58" fmla="*/ 63 w 1508"/>
              <a:gd name="T59" fmla="*/ 177 h 975"/>
              <a:gd name="T60" fmla="*/ 108 w 1508"/>
              <a:gd name="T61" fmla="*/ 135 h 975"/>
              <a:gd name="T62" fmla="*/ 188 w 1508"/>
              <a:gd name="T63" fmla="*/ 82 h 975"/>
              <a:gd name="T64" fmla="*/ 364 w 1508"/>
              <a:gd name="T65" fmla="*/ 42 h 975"/>
              <a:gd name="T66" fmla="*/ 465 w 1508"/>
              <a:gd name="T67" fmla="*/ 15 h 975"/>
              <a:gd name="T68" fmla="*/ 555 w 1508"/>
              <a:gd name="T69" fmla="*/ 6 h 975"/>
              <a:gd name="T70" fmla="*/ 642 w 1508"/>
              <a:gd name="T71" fmla="*/ 0 h 975"/>
              <a:gd name="T72" fmla="*/ 738 w 1508"/>
              <a:gd name="T73" fmla="*/ 9 h 975"/>
              <a:gd name="T74" fmla="*/ 822 w 1508"/>
              <a:gd name="T75" fmla="*/ 27 h 975"/>
              <a:gd name="T76" fmla="*/ 888 w 1508"/>
              <a:gd name="T77" fmla="*/ 48 h 975"/>
              <a:gd name="T78" fmla="*/ 948 w 1508"/>
              <a:gd name="T79" fmla="*/ 58 h 975"/>
              <a:gd name="T80" fmla="*/ 1002 w 1508"/>
              <a:gd name="T81" fmla="*/ 63 h 975"/>
              <a:gd name="T82" fmla="*/ 1074 w 1508"/>
              <a:gd name="T83" fmla="*/ 66 h 975"/>
              <a:gd name="T84" fmla="*/ 1155 w 1508"/>
              <a:gd name="T85" fmla="*/ 69 h 975"/>
              <a:gd name="T86" fmla="*/ 1236 w 1508"/>
              <a:gd name="T87" fmla="*/ 66 h 975"/>
              <a:gd name="T88" fmla="*/ 1344 w 1508"/>
              <a:gd name="T89" fmla="*/ 87 h 975"/>
              <a:gd name="T90" fmla="*/ 1404 w 1508"/>
              <a:gd name="T91" fmla="*/ 120 h 975"/>
              <a:gd name="T92" fmla="*/ 1452 w 1508"/>
              <a:gd name="T93" fmla="*/ 154 h 975"/>
              <a:gd name="T94" fmla="*/ 1479 w 1508"/>
              <a:gd name="T95" fmla="*/ 183 h 975"/>
              <a:gd name="T96" fmla="*/ 1500 w 1508"/>
              <a:gd name="T97" fmla="*/ 23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8" h="975">
                <a:moveTo>
                  <a:pt x="1500" y="226"/>
                </a:moveTo>
                <a:lnTo>
                  <a:pt x="1506" y="297"/>
                </a:lnTo>
                <a:lnTo>
                  <a:pt x="1508" y="362"/>
                </a:lnTo>
                <a:lnTo>
                  <a:pt x="1494" y="420"/>
                </a:lnTo>
                <a:lnTo>
                  <a:pt x="1468" y="466"/>
                </a:lnTo>
                <a:lnTo>
                  <a:pt x="1372" y="522"/>
                </a:lnTo>
                <a:lnTo>
                  <a:pt x="1236" y="578"/>
                </a:lnTo>
                <a:lnTo>
                  <a:pt x="1149" y="630"/>
                </a:lnTo>
                <a:lnTo>
                  <a:pt x="1092" y="674"/>
                </a:lnTo>
                <a:lnTo>
                  <a:pt x="1038" y="714"/>
                </a:lnTo>
                <a:lnTo>
                  <a:pt x="972" y="753"/>
                </a:lnTo>
                <a:lnTo>
                  <a:pt x="867" y="807"/>
                </a:lnTo>
                <a:lnTo>
                  <a:pt x="792" y="837"/>
                </a:lnTo>
                <a:lnTo>
                  <a:pt x="764" y="858"/>
                </a:lnTo>
                <a:lnTo>
                  <a:pt x="735" y="885"/>
                </a:lnTo>
                <a:lnTo>
                  <a:pt x="717" y="924"/>
                </a:lnTo>
                <a:lnTo>
                  <a:pt x="676" y="962"/>
                </a:lnTo>
                <a:lnTo>
                  <a:pt x="573" y="975"/>
                </a:lnTo>
                <a:lnTo>
                  <a:pt x="480" y="957"/>
                </a:lnTo>
                <a:lnTo>
                  <a:pt x="327" y="900"/>
                </a:lnTo>
                <a:lnTo>
                  <a:pt x="225" y="840"/>
                </a:lnTo>
                <a:lnTo>
                  <a:pt x="141" y="768"/>
                </a:lnTo>
                <a:lnTo>
                  <a:pt x="72" y="654"/>
                </a:lnTo>
                <a:lnTo>
                  <a:pt x="36" y="549"/>
                </a:lnTo>
                <a:lnTo>
                  <a:pt x="12" y="468"/>
                </a:lnTo>
                <a:lnTo>
                  <a:pt x="0" y="414"/>
                </a:lnTo>
                <a:lnTo>
                  <a:pt x="3" y="351"/>
                </a:lnTo>
                <a:lnTo>
                  <a:pt x="12" y="288"/>
                </a:lnTo>
                <a:lnTo>
                  <a:pt x="42" y="225"/>
                </a:lnTo>
                <a:lnTo>
                  <a:pt x="63" y="177"/>
                </a:lnTo>
                <a:lnTo>
                  <a:pt x="108" y="135"/>
                </a:lnTo>
                <a:lnTo>
                  <a:pt x="188" y="82"/>
                </a:lnTo>
                <a:lnTo>
                  <a:pt x="364" y="42"/>
                </a:lnTo>
                <a:lnTo>
                  <a:pt x="465" y="15"/>
                </a:lnTo>
                <a:lnTo>
                  <a:pt x="555" y="6"/>
                </a:lnTo>
                <a:lnTo>
                  <a:pt x="642" y="0"/>
                </a:lnTo>
                <a:lnTo>
                  <a:pt x="738" y="9"/>
                </a:lnTo>
                <a:lnTo>
                  <a:pt x="822" y="27"/>
                </a:lnTo>
                <a:lnTo>
                  <a:pt x="888" y="48"/>
                </a:lnTo>
                <a:lnTo>
                  <a:pt x="948" y="58"/>
                </a:lnTo>
                <a:lnTo>
                  <a:pt x="1002" y="63"/>
                </a:lnTo>
                <a:lnTo>
                  <a:pt x="1074" y="66"/>
                </a:lnTo>
                <a:lnTo>
                  <a:pt x="1155" y="69"/>
                </a:lnTo>
                <a:lnTo>
                  <a:pt x="1236" y="66"/>
                </a:lnTo>
                <a:lnTo>
                  <a:pt x="1344" y="87"/>
                </a:lnTo>
                <a:lnTo>
                  <a:pt x="1404" y="120"/>
                </a:lnTo>
                <a:lnTo>
                  <a:pt x="1452" y="154"/>
                </a:lnTo>
                <a:lnTo>
                  <a:pt x="1479" y="183"/>
                </a:lnTo>
                <a:lnTo>
                  <a:pt x="1500" y="234"/>
                </a:ln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7422" name="AutoShape 30"/>
          <p:cNvSpPr>
            <a:spLocks noChangeArrowheads="1"/>
          </p:cNvSpPr>
          <p:nvPr/>
        </p:nvSpPr>
        <p:spPr bwMode="auto">
          <a:xfrm flipV="1">
            <a:off x="5836096" y="2591544"/>
            <a:ext cx="838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7423" name="Freeform 31"/>
          <p:cNvSpPr>
            <a:spLocks/>
          </p:cNvSpPr>
          <p:nvPr/>
        </p:nvSpPr>
        <p:spPr bwMode="auto">
          <a:xfrm>
            <a:off x="3073648" y="3201144"/>
            <a:ext cx="2195512" cy="1681163"/>
          </a:xfrm>
          <a:custGeom>
            <a:avLst/>
            <a:gdLst>
              <a:gd name="T0" fmla="*/ 18 w 1383"/>
              <a:gd name="T1" fmla="*/ 285 h 1059"/>
              <a:gd name="T2" fmla="*/ 9 w 1383"/>
              <a:gd name="T3" fmla="*/ 321 h 1059"/>
              <a:gd name="T4" fmla="*/ 3 w 1383"/>
              <a:gd name="T5" fmla="*/ 363 h 1059"/>
              <a:gd name="T6" fmla="*/ 0 w 1383"/>
              <a:gd name="T7" fmla="*/ 420 h 1059"/>
              <a:gd name="T8" fmla="*/ 6 w 1383"/>
              <a:gd name="T9" fmla="*/ 480 h 1059"/>
              <a:gd name="T10" fmla="*/ 15 w 1383"/>
              <a:gd name="T11" fmla="*/ 552 h 1059"/>
              <a:gd name="T12" fmla="*/ 31 w 1383"/>
              <a:gd name="T13" fmla="*/ 617 h 1059"/>
              <a:gd name="T14" fmla="*/ 71 w 1383"/>
              <a:gd name="T15" fmla="*/ 737 h 1059"/>
              <a:gd name="T16" fmla="*/ 135 w 1383"/>
              <a:gd name="T17" fmla="*/ 857 h 1059"/>
              <a:gd name="T18" fmla="*/ 199 w 1383"/>
              <a:gd name="T19" fmla="*/ 929 h 1059"/>
              <a:gd name="T20" fmla="*/ 252 w 1383"/>
              <a:gd name="T21" fmla="*/ 972 h 1059"/>
              <a:gd name="T22" fmla="*/ 306 w 1383"/>
              <a:gd name="T23" fmla="*/ 1005 h 1059"/>
              <a:gd name="T24" fmla="*/ 390 w 1383"/>
              <a:gd name="T25" fmla="*/ 1041 h 1059"/>
              <a:gd name="T26" fmla="*/ 471 w 1383"/>
              <a:gd name="T27" fmla="*/ 1059 h 1059"/>
              <a:gd name="T28" fmla="*/ 527 w 1383"/>
              <a:gd name="T29" fmla="*/ 1057 h 1059"/>
              <a:gd name="T30" fmla="*/ 576 w 1383"/>
              <a:gd name="T31" fmla="*/ 1038 h 1059"/>
              <a:gd name="T32" fmla="*/ 630 w 1383"/>
              <a:gd name="T33" fmla="*/ 993 h 1059"/>
              <a:gd name="T34" fmla="*/ 681 w 1383"/>
              <a:gd name="T35" fmla="*/ 954 h 1059"/>
              <a:gd name="T36" fmla="*/ 726 w 1383"/>
              <a:gd name="T37" fmla="*/ 927 h 1059"/>
              <a:gd name="T38" fmla="*/ 759 w 1383"/>
              <a:gd name="T39" fmla="*/ 905 h 1059"/>
              <a:gd name="T40" fmla="*/ 810 w 1383"/>
              <a:gd name="T41" fmla="*/ 879 h 1059"/>
              <a:gd name="T42" fmla="*/ 858 w 1383"/>
              <a:gd name="T43" fmla="*/ 858 h 1059"/>
              <a:gd name="T44" fmla="*/ 911 w 1383"/>
              <a:gd name="T45" fmla="*/ 841 h 1059"/>
              <a:gd name="T46" fmla="*/ 1039 w 1383"/>
              <a:gd name="T47" fmla="*/ 809 h 1059"/>
              <a:gd name="T48" fmla="*/ 1128 w 1383"/>
              <a:gd name="T49" fmla="*/ 777 h 1059"/>
              <a:gd name="T50" fmla="*/ 1207 w 1383"/>
              <a:gd name="T51" fmla="*/ 737 h 1059"/>
              <a:gd name="T52" fmla="*/ 1275 w 1383"/>
              <a:gd name="T53" fmla="*/ 696 h 1059"/>
              <a:gd name="T54" fmla="*/ 1327 w 1383"/>
              <a:gd name="T55" fmla="*/ 633 h 1059"/>
              <a:gd name="T56" fmla="*/ 1341 w 1383"/>
              <a:gd name="T57" fmla="*/ 606 h 1059"/>
              <a:gd name="T58" fmla="*/ 1359 w 1383"/>
              <a:gd name="T59" fmla="*/ 529 h 1059"/>
              <a:gd name="T60" fmla="*/ 1371 w 1383"/>
              <a:gd name="T61" fmla="*/ 444 h 1059"/>
              <a:gd name="T62" fmla="*/ 1380 w 1383"/>
              <a:gd name="T63" fmla="*/ 369 h 1059"/>
              <a:gd name="T64" fmla="*/ 1383 w 1383"/>
              <a:gd name="T65" fmla="*/ 333 h 1059"/>
              <a:gd name="T66" fmla="*/ 1383 w 1383"/>
              <a:gd name="T67" fmla="*/ 288 h 1059"/>
              <a:gd name="T68" fmla="*/ 1371 w 1383"/>
              <a:gd name="T69" fmla="*/ 255 h 1059"/>
              <a:gd name="T70" fmla="*/ 1338 w 1383"/>
              <a:gd name="T71" fmla="*/ 201 h 1059"/>
              <a:gd name="T72" fmla="*/ 1302 w 1383"/>
              <a:gd name="T73" fmla="*/ 153 h 1059"/>
              <a:gd name="T74" fmla="*/ 1263 w 1383"/>
              <a:gd name="T75" fmla="*/ 129 h 1059"/>
              <a:gd name="T76" fmla="*/ 1179 w 1383"/>
              <a:gd name="T77" fmla="*/ 84 h 1059"/>
              <a:gd name="T78" fmla="*/ 1104 w 1383"/>
              <a:gd name="T79" fmla="*/ 45 h 1059"/>
              <a:gd name="T80" fmla="*/ 1044 w 1383"/>
              <a:gd name="T81" fmla="*/ 30 h 1059"/>
              <a:gd name="T82" fmla="*/ 1005 w 1383"/>
              <a:gd name="T83" fmla="*/ 18 h 1059"/>
              <a:gd name="T84" fmla="*/ 948 w 1383"/>
              <a:gd name="T85" fmla="*/ 9 h 1059"/>
              <a:gd name="T86" fmla="*/ 876 w 1383"/>
              <a:gd name="T87" fmla="*/ 3 h 1059"/>
              <a:gd name="T88" fmla="*/ 780 w 1383"/>
              <a:gd name="T89" fmla="*/ 0 h 1059"/>
              <a:gd name="T90" fmla="*/ 699 w 1383"/>
              <a:gd name="T91" fmla="*/ 6 h 1059"/>
              <a:gd name="T92" fmla="*/ 552 w 1383"/>
              <a:gd name="T93" fmla="*/ 18 h 1059"/>
              <a:gd name="T94" fmla="*/ 431 w 1383"/>
              <a:gd name="T95" fmla="*/ 33 h 1059"/>
              <a:gd name="T96" fmla="*/ 339 w 1383"/>
              <a:gd name="T97" fmla="*/ 54 h 1059"/>
              <a:gd name="T98" fmla="*/ 258 w 1383"/>
              <a:gd name="T99" fmla="*/ 78 h 1059"/>
              <a:gd name="T100" fmla="*/ 183 w 1383"/>
              <a:gd name="T101" fmla="*/ 113 h 1059"/>
              <a:gd name="T102" fmla="*/ 129 w 1383"/>
              <a:gd name="T103" fmla="*/ 144 h 1059"/>
              <a:gd name="T104" fmla="*/ 93 w 1383"/>
              <a:gd name="T105" fmla="*/ 180 h 1059"/>
              <a:gd name="T106" fmla="*/ 60 w 1383"/>
              <a:gd name="T107" fmla="*/ 213 h 1059"/>
              <a:gd name="T108" fmla="*/ 36 w 1383"/>
              <a:gd name="T109" fmla="*/ 249 h 1059"/>
              <a:gd name="T110" fmla="*/ 24 w 1383"/>
              <a:gd name="T111" fmla="*/ 28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3" h="1059">
                <a:moveTo>
                  <a:pt x="18" y="285"/>
                </a:moveTo>
                <a:lnTo>
                  <a:pt x="9" y="321"/>
                </a:lnTo>
                <a:lnTo>
                  <a:pt x="3" y="363"/>
                </a:lnTo>
                <a:lnTo>
                  <a:pt x="0" y="420"/>
                </a:lnTo>
                <a:lnTo>
                  <a:pt x="6" y="480"/>
                </a:lnTo>
                <a:lnTo>
                  <a:pt x="15" y="552"/>
                </a:lnTo>
                <a:lnTo>
                  <a:pt x="31" y="617"/>
                </a:lnTo>
                <a:lnTo>
                  <a:pt x="71" y="737"/>
                </a:lnTo>
                <a:lnTo>
                  <a:pt x="135" y="857"/>
                </a:lnTo>
                <a:lnTo>
                  <a:pt x="199" y="929"/>
                </a:lnTo>
                <a:lnTo>
                  <a:pt x="252" y="972"/>
                </a:lnTo>
                <a:lnTo>
                  <a:pt x="306" y="1005"/>
                </a:lnTo>
                <a:lnTo>
                  <a:pt x="390" y="1041"/>
                </a:lnTo>
                <a:lnTo>
                  <a:pt x="471" y="1059"/>
                </a:lnTo>
                <a:lnTo>
                  <a:pt x="527" y="1057"/>
                </a:lnTo>
                <a:lnTo>
                  <a:pt x="576" y="1038"/>
                </a:lnTo>
                <a:lnTo>
                  <a:pt x="630" y="993"/>
                </a:lnTo>
                <a:lnTo>
                  <a:pt x="681" y="954"/>
                </a:lnTo>
                <a:lnTo>
                  <a:pt x="726" y="927"/>
                </a:lnTo>
                <a:lnTo>
                  <a:pt x="759" y="905"/>
                </a:lnTo>
                <a:lnTo>
                  <a:pt x="810" y="879"/>
                </a:lnTo>
                <a:lnTo>
                  <a:pt x="858" y="858"/>
                </a:lnTo>
                <a:lnTo>
                  <a:pt x="911" y="841"/>
                </a:lnTo>
                <a:lnTo>
                  <a:pt x="1039" y="809"/>
                </a:lnTo>
                <a:lnTo>
                  <a:pt x="1128" y="777"/>
                </a:lnTo>
                <a:lnTo>
                  <a:pt x="1207" y="737"/>
                </a:lnTo>
                <a:lnTo>
                  <a:pt x="1275" y="696"/>
                </a:lnTo>
                <a:lnTo>
                  <a:pt x="1327" y="633"/>
                </a:lnTo>
                <a:lnTo>
                  <a:pt x="1341" y="606"/>
                </a:lnTo>
                <a:lnTo>
                  <a:pt x="1359" y="529"/>
                </a:lnTo>
                <a:lnTo>
                  <a:pt x="1371" y="444"/>
                </a:lnTo>
                <a:lnTo>
                  <a:pt x="1380" y="369"/>
                </a:lnTo>
                <a:lnTo>
                  <a:pt x="1383" y="333"/>
                </a:lnTo>
                <a:lnTo>
                  <a:pt x="1383" y="288"/>
                </a:lnTo>
                <a:lnTo>
                  <a:pt x="1371" y="255"/>
                </a:lnTo>
                <a:lnTo>
                  <a:pt x="1338" y="201"/>
                </a:lnTo>
                <a:lnTo>
                  <a:pt x="1302" y="153"/>
                </a:lnTo>
                <a:lnTo>
                  <a:pt x="1263" y="129"/>
                </a:lnTo>
                <a:lnTo>
                  <a:pt x="1179" y="84"/>
                </a:lnTo>
                <a:lnTo>
                  <a:pt x="1104" y="45"/>
                </a:lnTo>
                <a:lnTo>
                  <a:pt x="1044" y="30"/>
                </a:lnTo>
                <a:lnTo>
                  <a:pt x="1005" y="18"/>
                </a:lnTo>
                <a:lnTo>
                  <a:pt x="948" y="9"/>
                </a:lnTo>
                <a:lnTo>
                  <a:pt x="876" y="3"/>
                </a:lnTo>
                <a:lnTo>
                  <a:pt x="780" y="0"/>
                </a:lnTo>
                <a:lnTo>
                  <a:pt x="699" y="6"/>
                </a:lnTo>
                <a:lnTo>
                  <a:pt x="552" y="18"/>
                </a:lnTo>
                <a:lnTo>
                  <a:pt x="431" y="33"/>
                </a:lnTo>
                <a:lnTo>
                  <a:pt x="339" y="54"/>
                </a:lnTo>
                <a:lnTo>
                  <a:pt x="258" y="78"/>
                </a:lnTo>
                <a:lnTo>
                  <a:pt x="183" y="113"/>
                </a:lnTo>
                <a:lnTo>
                  <a:pt x="129" y="144"/>
                </a:lnTo>
                <a:lnTo>
                  <a:pt x="93" y="180"/>
                </a:lnTo>
                <a:lnTo>
                  <a:pt x="60" y="213"/>
                </a:lnTo>
                <a:lnTo>
                  <a:pt x="36" y="249"/>
                </a:lnTo>
                <a:lnTo>
                  <a:pt x="24" y="28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7424" name="Freeform 32"/>
          <p:cNvSpPr>
            <a:spLocks/>
          </p:cNvSpPr>
          <p:nvPr/>
        </p:nvSpPr>
        <p:spPr bwMode="auto">
          <a:xfrm>
            <a:off x="5557192" y="3290044"/>
            <a:ext cx="1957387" cy="1468438"/>
          </a:xfrm>
          <a:custGeom>
            <a:avLst/>
            <a:gdLst>
              <a:gd name="T0" fmla="*/ 345 w 1233"/>
              <a:gd name="T1" fmla="*/ 892 h 925"/>
              <a:gd name="T2" fmla="*/ 429 w 1233"/>
              <a:gd name="T3" fmla="*/ 916 h 925"/>
              <a:gd name="T4" fmla="*/ 543 w 1233"/>
              <a:gd name="T5" fmla="*/ 925 h 925"/>
              <a:gd name="T6" fmla="*/ 612 w 1233"/>
              <a:gd name="T7" fmla="*/ 913 h 925"/>
              <a:gd name="T8" fmla="*/ 674 w 1233"/>
              <a:gd name="T9" fmla="*/ 896 h 925"/>
              <a:gd name="T10" fmla="*/ 735 w 1233"/>
              <a:gd name="T11" fmla="*/ 838 h 925"/>
              <a:gd name="T12" fmla="*/ 768 w 1233"/>
              <a:gd name="T13" fmla="*/ 784 h 925"/>
              <a:gd name="T14" fmla="*/ 783 w 1233"/>
              <a:gd name="T15" fmla="*/ 724 h 925"/>
              <a:gd name="T16" fmla="*/ 795 w 1233"/>
              <a:gd name="T17" fmla="*/ 664 h 925"/>
              <a:gd name="T18" fmla="*/ 810 w 1233"/>
              <a:gd name="T19" fmla="*/ 624 h 925"/>
              <a:gd name="T20" fmla="*/ 828 w 1233"/>
              <a:gd name="T21" fmla="*/ 601 h 925"/>
              <a:gd name="T22" fmla="*/ 852 w 1233"/>
              <a:gd name="T23" fmla="*/ 571 h 925"/>
              <a:gd name="T24" fmla="*/ 888 w 1233"/>
              <a:gd name="T25" fmla="*/ 538 h 925"/>
              <a:gd name="T26" fmla="*/ 938 w 1233"/>
              <a:gd name="T27" fmla="*/ 504 h 925"/>
              <a:gd name="T28" fmla="*/ 1034 w 1233"/>
              <a:gd name="T29" fmla="*/ 456 h 925"/>
              <a:gd name="T30" fmla="*/ 1116 w 1233"/>
              <a:gd name="T31" fmla="*/ 418 h 925"/>
              <a:gd name="T32" fmla="*/ 1178 w 1233"/>
              <a:gd name="T33" fmla="*/ 368 h 925"/>
              <a:gd name="T34" fmla="*/ 1227 w 1233"/>
              <a:gd name="T35" fmla="*/ 283 h 925"/>
              <a:gd name="T36" fmla="*/ 1233 w 1233"/>
              <a:gd name="T37" fmla="*/ 235 h 925"/>
              <a:gd name="T38" fmla="*/ 1226 w 1233"/>
              <a:gd name="T39" fmla="*/ 176 h 925"/>
              <a:gd name="T40" fmla="*/ 1194 w 1233"/>
              <a:gd name="T41" fmla="*/ 139 h 925"/>
              <a:gd name="T42" fmla="*/ 1134 w 1233"/>
              <a:gd name="T43" fmla="*/ 91 h 925"/>
              <a:gd name="T44" fmla="*/ 1090 w 1233"/>
              <a:gd name="T45" fmla="*/ 64 h 925"/>
              <a:gd name="T46" fmla="*/ 1047 w 1233"/>
              <a:gd name="T47" fmla="*/ 43 h 925"/>
              <a:gd name="T48" fmla="*/ 999 w 1233"/>
              <a:gd name="T49" fmla="*/ 31 h 925"/>
              <a:gd name="T50" fmla="*/ 942 w 1233"/>
              <a:gd name="T51" fmla="*/ 16 h 925"/>
              <a:gd name="T52" fmla="*/ 866 w 1233"/>
              <a:gd name="T53" fmla="*/ 8 h 925"/>
              <a:gd name="T54" fmla="*/ 386 w 1233"/>
              <a:gd name="T55" fmla="*/ 0 h 925"/>
              <a:gd name="T56" fmla="*/ 303 w 1233"/>
              <a:gd name="T57" fmla="*/ 7 h 925"/>
              <a:gd name="T58" fmla="*/ 250 w 1233"/>
              <a:gd name="T59" fmla="*/ 16 h 925"/>
              <a:gd name="T60" fmla="*/ 201 w 1233"/>
              <a:gd name="T61" fmla="*/ 31 h 925"/>
              <a:gd name="T62" fmla="*/ 159 w 1233"/>
              <a:gd name="T63" fmla="*/ 46 h 925"/>
              <a:gd name="T64" fmla="*/ 123 w 1233"/>
              <a:gd name="T65" fmla="*/ 67 h 925"/>
              <a:gd name="T66" fmla="*/ 98 w 1233"/>
              <a:gd name="T67" fmla="*/ 88 h 925"/>
              <a:gd name="T68" fmla="*/ 66 w 1233"/>
              <a:gd name="T69" fmla="*/ 109 h 925"/>
              <a:gd name="T70" fmla="*/ 42 w 1233"/>
              <a:gd name="T71" fmla="*/ 139 h 925"/>
              <a:gd name="T72" fmla="*/ 15 w 1233"/>
              <a:gd name="T73" fmla="*/ 178 h 925"/>
              <a:gd name="T74" fmla="*/ 10 w 1233"/>
              <a:gd name="T75" fmla="*/ 216 h 925"/>
              <a:gd name="T76" fmla="*/ 0 w 1233"/>
              <a:gd name="T77" fmla="*/ 262 h 925"/>
              <a:gd name="T78" fmla="*/ 3 w 1233"/>
              <a:gd name="T79" fmla="*/ 313 h 925"/>
              <a:gd name="T80" fmla="*/ 18 w 1233"/>
              <a:gd name="T81" fmla="*/ 406 h 925"/>
              <a:gd name="T82" fmla="*/ 51 w 1233"/>
              <a:gd name="T83" fmla="*/ 478 h 925"/>
              <a:gd name="T84" fmla="*/ 90 w 1233"/>
              <a:gd name="T85" fmla="*/ 532 h 925"/>
              <a:gd name="T86" fmla="*/ 130 w 1233"/>
              <a:gd name="T87" fmla="*/ 584 h 925"/>
              <a:gd name="T88" fmla="*/ 168 w 1233"/>
              <a:gd name="T89" fmla="*/ 631 h 925"/>
              <a:gd name="T90" fmla="*/ 186 w 1233"/>
              <a:gd name="T91" fmla="*/ 696 h 925"/>
              <a:gd name="T92" fmla="*/ 192 w 1233"/>
              <a:gd name="T93" fmla="*/ 745 h 925"/>
              <a:gd name="T94" fmla="*/ 222 w 1233"/>
              <a:gd name="T95" fmla="*/ 805 h 925"/>
              <a:gd name="T96" fmla="*/ 270 w 1233"/>
              <a:gd name="T97" fmla="*/ 853 h 925"/>
              <a:gd name="T98" fmla="*/ 346 w 1233"/>
              <a:gd name="T99" fmla="*/ 89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3" h="925">
                <a:moveTo>
                  <a:pt x="345" y="892"/>
                </a:moveTo>
                <a:lnTo>
                  <a:pt x="429" y="916"/>
                </a:lnTo>
                <a:lnTo>
                  <a:pt x="543" y="925"/>
                </a:lnTo>
                <a:lnTo>
                  <a:pt x="612" y="913"/>
                </a:lnTo>
                <a:lnTo>
                  <a:pt x="674" y="896"/>
                </a:lnTo>
                <a:lnTo>
                  <a:pt x="735" y="838"/>
                </a:lnTo>
                <a:lnTo>
                  <a:pt x="768" y="784"/>
                </a:lnTo>
                <a:lnTo>
                  <a:pt x="783" y="724"/>
                </a:lnTo>
                <a:lnTo>
                  <a:pt x="795" y="664"/>
                </a:lnTo>
                <a:lnTo>
                  <a:pt x="810" y="624"/>
                </a:lnTo>
                <a:lnTo>
                  <a:pt x="828" y="601"/>
                </a:lnTo>
                <a:lnTo>
                  <a:pt x="852" y="571"/>
                </a:lnTo>
                <a:lnTo>
                  <a:pt x="888" y="538"/>
                </a:lnTo>
                <a:lnTo>
                  <a:pt x="938" y="504"/>
                </a:lnTo>
                <a:lnTo>
                  <a:pt x="1034" y="456"/>
                </a:lnTo>
                <a:lnTo>
                  <a:pt x="1116" y="418"/>
                </a:lnTo>
                <a:lnTo>
                  <a:pt x="1178" y="368"/>
                </a:lnTo>
                <a:lnTo>
                  <a:pt x="1227" y="283"/>
                </a:lnTo>
                <a:lnTo>
                  <a:pt x="1233" y="235"/>
                </a:lnTo>
                <a:lnTo>
                  <a:pt x="1226" y="176"/>
                </a:lnTo>
                <a:lnTo>
                  <a:pt x="1194" y="139"/>
                </a:lnTo>
                <a:lnTo>
                  <a:pt x="1134" y="91"/>
                </a:lnTo>
                <a:lnTo>
                  <a:pt x="1090" y="64"/>
                </a:lnTo>
                <a:lnTo>
                  <a:pt x="1047" y="43"/>
                </a:lnTo>
                <a:lnTo>
                  <a:pt x="999" y="31"/>
                </a:lnTo>
                <a:lnTo>
                  <a:pt x="942" y="16"/>
                </a:lnTo>
                <a:lnTo>
                  <a:pt x="866" y="8"/>
                </a:lnTo>
                <a:lnTo>
                  <a:pt x="386" y="0"/>
                </a:lnTo>
                <a:lnTo>
                  <a:pt x="303" y="7"/>
                </a:lnTo>
                <a:lnTo>
                  <a:pt x="250" y="16"/>
                </a:lnTo>
                <a:lnTo>
                  <a:pt x="201" y="31"/>
                </a:lnTo>
                <a:lnTo>
                  <a:pt x="159" y="46"/>
                </a:lnTo>
                <a:lnTo>
                  <a:pt x="123" y="67"/>
                </a:lnTo>
                <a:lnTo>
                  <a:pt x="98" y="88"/>
                </a:lnTo>
                <a:lnTo>
                  <a:pt x="66" y="109"/>
                </a:lnTo>
                <a:lnTo>
                  <a:pt x="42" y="139"/>
                </a:lnTo>
                <a:lnTo>
                  <a:pt x="15" y="178"/>
                </a:lnTo>
                <a:lnTo>
                  <a:pt x="10" y="216"/>
                </a:lnTo>
                <a:lnTo>
                  <a:pt x="0" y="262"/>
                </a:lnTo>
                <a:lnTo>
                  <a:pt x="3" y="313"/>
                </a:lnTo>
                <a:lnTo>
                  <a:pt x="18" y="406"/>
                </a:lnTo>
                <a:lnTo>
                  <a:pt x="51" y="478"/>
                </a:lnTo>
                <a:lnTo>
                  <a:pt x="90" y="532"/>
                </a:lnTo>
                <a:lnTo>
                  <a:pt x="130" y="584"/>
                </a:lnTo>
                <a:lnTo>
                  <a:pt x="168" y="631"/>
                </a:lnTo>
                <a:lnTo>
                  <a:pt x="186" y="696"/>
                </a:lnTo>
                <a:lnTo>
                  <a:pt x="192" y="745"/>
                </a:lnTo>
                <a:lnTo>
                  <a:pt x="222" y="805"/>
                </a:lnTo>
                <a:lnTo>
                  <a:pt x="270" y="853"/>
                </a:lnTo>
                <a:lnTo>
                  <a:pt x="346" y="89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7425" name="Freeform 33"/>
          <p:cNvSpPr>
            <a:spLocks/>
          </p:cNvSpPr>
          <p:nvPr/>
        </p:nvSpPr>
        <p:spPr bwMode="auto">
          <a:xfrm>
            <a:off x="4159696" y="4738464"/>
            <a:ext cx="2019300" cy="1423988"/>
          </a:xfrm>
          <a:custGeom>
            <a:avLst/>
            <a:gdLst>
              <a:gd name="T0" fmla="*/ 24 w 1272"/>
              <a:gd name="T1" fmla="*/ 135 h 897"/>
              <a:gd name="T2" fmla="*/ 9 w 1272"/>
              <a:gd name="T3" fmla="*/ 192 h 897"/>
              <a:gd name="T4" fmla="*/ 0 w 1272"/>
              <a:gd name="T5" fmla="*/ 264 h 897"/>
              <a:gd name="T6" fmla="*/ 9 w 1272"/>
              <a:gd name="T7" fmla="*/ 336 h 897"/>
              <a:gd name="T8" fmla="*/ 27 w 1272"/>
              <a:gd name="T9" fmla="*/ 411 h 897"/>
              <a:gd name="T10" fmla="*/ 51 w 1272"/>
              <a:gd name="T11" fmla="*/ 477 h 897"/>
              <a:gd name="T12" fmla="*/ 90 w 1272"/>
              <a:gd name="T13" fmla="*/ 561 h 897"/>
              <a:gd name="T14" fmla="*/ 141 w 1272"/>
              <a:gd name="T15" fmla="*/ 636 h 897"/>
              <a:gd name="T16" fmla="*/ 207 w 1272"/>
              <a:gd name="T17" fmla="*/ 696 h 897"/>
              <a:gd name="T18" fmla="*/ 273 w 1272"/>
              <a:gd name="T19" fmla="*/ 747 h 897"/>
              <a:gd name="T20" fmla="*/ 348 w 1272"/>
              <a:gd name="T21" fmla="*/ 801 h 897"/>
              <a:gd name="T22" fmla="*/ 420 w 1272"/>
              <a:gd name="T23" fmla="*/ 840 h 897"/>
              <a:gd name="T24" fmla="*/ 501 w 1272"/>
              <a:gd name="T25" fmla="*/ 873 h 897"/>
              <a:gd name="T26" fmla="*/ 495 w 1272"/>
              <a:gd name="T27" fmla="*/ 876 h 897"/>
              <a:gd name="T28" fmla="*/ 597 w 1272"/>
              <a:gd name="T29" fmla="*/ 891 h 897"/>
              <a:gd name="T30" fmla="*/ 663 w 1272"/>
              <a:gd name="T31" fmla="*/ 897 h 897"/>
              <a:gd name="T32" fmla="*/ 740 w 1272"/>
              <a:gd name="T33" fmla="*/ 884 h 897"/>
              <a:gd name="T34" fmla="*/ 846 w 1272"/>
              <a:gd name="T35" fmla="*/ 825 h 897"/>
              <a:gd name="T36" fmla="*/ 927 w 1272"/>
              <a:gd name="T37" fmla="*/ 750 h 897"/>
              <a:gd name="T38" fmla="*/ 975 w 1272"/>
              <a:gd name="T39" fmla="*/ 687 h 897"/>
              <a:gd name="T40" fmla="*/ 1008 w 1272"/>
              <a:gd name="T41" fmla="*/ 627 h 897"/>
              <a:gd name="T42" fmla="*/ 1017 w 1272"/>
              <a:gd name="T43" fmla="*/ 555 h 897"/>
              <a:gd name="T44" fmla="*/ 1035 w 1272"/>
              <a:gd name="T45" fmla="*/ 516 h 897"/>
              <a:gd name="T46" fmla="*/ 1060 w 1272"/>
              <a:gd name="T47" fmla="*/ 484 h 897"/>
              <a:gd name="T48" fmla="*/ 1089 w 1272"/>
              <a:gd name="T49" fmla="*/ 453 h 897"/>
              <a:gd name="T50" fmla="*/ 1119 w 1272"/>
              <a:gd name="T51" fmla="*/ 426 h 897"/>
              <a:gd name="T52" fmla="*/ 1146 w 1272"/>
              <a:gd name="T53" fmla="*/ 408 h 897"/>
              <a:gd name="T54" fmla="*/ 1197 w 1272"/>
              <a:gd name="T55" fmla="*/ 381 h 897"/>
              <a:gd name="T56" fmla="*/ 1239 w 1272"/>
              <a:gd name="T57" fmla="*/ 330 h 897"/>
              <a:gd name="T58" fmla="*/ 1263 w 1272"/>
              <a:gd name="T59" fmla="*/ 273 h 897"/>
              <a:gd name="T60" fmla="*/ 1272 w 1272"/>
              <a:gd name="T61" fmla="*/ 222 h 897"/>
              <a:gd name="T62" fmla="*/ 1272 w 1272"/>
              <a:gd name="T63" fmla="*/ 180 h 897"/>
              <a:gd name="T64" fmla="*/ 1260 w 1272"/>
              <a:gd name="T65" fmla="*/ 147 h 897"/>
              <a:gd name="T66" fmla="*/ 1239 w 1272"/>
              <a:gd name="T67" fmla="*/ 108 h 897"/>
              <a:gd name="T68" fmla="*/ 1209 w 1272"/>
              <a:gd name="T69" fmla="*/ 78 h 897"/>
              <a:gd name="T70" fmla="*/ 1182 w 1272"/>
              <a:gd name="T71" fmla="*/ 54 h 897"/>
              <a:gd name="T72" fmla="*/ 1149 w 1272"/>
              <a:gd name="T73" fmla="*/ 30 h 897"/>
              <a:gd name="T74" fmla="*/ 1089 w 1272"/>
              <a:gd name="T75" fmla="*/ 12 h 897"/>
              <a:gd name="T76" fmla="*/ 1041 w 1272"/>
              <a:gd name="T77" fmla="*/ 6 h 897"/>
              <a:gd name="T78" fmla="*/ 963 w 1272"/>
              <a:gd name="T79" fmla="*/ 0 h 897"/>
              <a:gd name="T80" fmla="*/ 882 w 1272"/>
              <a:gd name="T81" fmla="*/ 9 h 897"/>
              <a:gd name="T82" fmla="*/ 828 w 1272"/>
              <a:gd name="T83" fmla="*/ 28 h 897"/>
              <a:gd name="T84" fmla="*/ 744 w 1272"/>
              <a:gd name="T85" fmla="*/ 69 h 897"/>
              <a:gd name="T86" fmla="*/ 668 w 1272"/>
              <a:gd name="T87" fmla="*/ 116 h 897"/>
              <a:gd name="T88" fmla="*/ 552 w 1272"/>
              <a:gd name="T89" fmla="*/ 135 h 897"/>
              <a:gd name="T90" fmla="*/ 438 w 1272"/>
              <a:gd name="T91" fmla="*/ 135 h 897"/>
              <a:gd name="T92" fmla="*/ 303 w 1272"/>
              <a:gd name="T93" fmla="*/ 93 h 897"/>
              <a:gd name="T94" fmla="*/ 246 w 1272"/>
              <a:gd name="T95" fmla="*/ 45 h 897"/>
              <a:gd name="T96" fmla="*/ 204 w 1272"/>
              <a:gd name="T97" fmla="*/ 27 h 897"/>
              <a:gd name="T98" fmla="*/ 162 w 1272"/>
              <a:gd name="T99" fmla="*/ 24 h 897"/>
              <a:gd name="T100" fmla="*/ 138 w 1272"/>
              <a:gd name="T101" fmla="*/ 30 h 897"/>
              <a:gd name="T102" fmla="*/ 108 w 1272"/>
              <a:gd name="T103" fmla="*/ 39 h 897"/>
              <a:gd name="T104" fmla="*/ 87 w 1272"/>
              <a:gd name="T105" fmla="*/ 57 h 897"/>
              <a:gd name="T106" fmla="*/ 60 w 1272"/>
              <a:gd name="T107" fmla="*/ 72 h 897"/>
              <a:gd name="T108" fmla="*/ 36 w 1272"/>
              <a:gd name="T109" fmla="*/ 102 h 897"/>
              <a:gd name="T110" fmla="*/ 24 w 1272"/>
              <a:gd name="T111" fmla="*/ 13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2" h="897">
                <a:moveTo>
                  <a:pt x="24" y="135"/>
                </a:moveTo>
                <a:lnTo>
                  <a:pt x="9" y="192"/>
                </a:lnTo>
                <a:lnTo>
                  <a:pt x="0" y="264"/>
                </a:lnTo>
                <a:lnTo>
                  <a:pt x="9" y="336"/>
                </a:lnTo>
                <a:lnTo>
                  <a:pt x="27" y="411"/>
                </a:lnTo>
                <a:lnTo>
                  <a:pt x="51" y="477"/>
                </a:lnTo>
                <a:lnTo>
                  <a:pt x="90" y="561"/>
                </a:lnTo>
                <a:lnTo>
                  <a:pt x="141" y="636"/>
                </a:lnTo>
                <a:lnTo>
                  <a:pt x="207" y="696"/>
                </a:lnTo>
                <a:lnTo>
                  <a:pt x="273" y="747"/>
                </a:lnTo>
                <a:lnTo>
                  <a:pt x="348" y="801"/>
                </a:lnTo>
                <a:lnTo>
                  <a:pt x="420" y="840"/>
                </a:lnTo>
                <a:lnTo>
                  <a:pt x="501" y="873"/>
                </a:lnTo>
                <a:lnTo>
                  <a:pt x="495" y="876"/>
                </a:lnTo>
                <a:lnTo>
                  <a:pt x="597" y="891"/>
                </a:lnTo>
                <a:lnTo>
                  <a:pt x="663" y="897"/>
                </a:lnTo>
                <a:lnTo>
                  <a:pt x="740" y="884"/>
                </a:lnTo>
                <a:lnTo>
                  <a:pt x="846" y="825"/>
                </a:lnTo>
                <a:lnTo>
                  <a:pt x="927" y="750"/>
                </a:lnTo>
                <a:lnTo>
                  <a:pt x="975" y="687"/>
                </a:lnTo>
                <a:lnTo>
                  <a:pt x="1008" y="627"/>
                </a:lnTo>
                <a:lnTo>
                  <a:pt x="1017" y="555"/>
                </a:lnTo>
                <a:lnTo>
                  <a:pt x="1035" y="516"/>
                </a:lnTo>
                <a:lnTo>
                  <a:pt x="1060" y="484"/>
                </a:lnTo>
                <a:lnTo>
                  <a:pt x="1089" y="453"/>
                </a:lnTo>
                <a:lnTo>
                  <a:pt x="1119" y="426"/>
                </a:lnTo>
                <a:lnTo>
                  <a:pt x="1146" y="408"/>
                </a:lnTo>
                <a:lnTo>
                  <a:pt x="1197" y="381"/>
                </a:lnTo>
                <a:lnTo>
                  <a:pt x="1239" y="330"/>
                </a:lnTo>
                <a:lnTo>
                  <a:pt x="1263" y="273"/>
                </a:lnTo>
                <a:lnTo>
                  <a:pt x="1272" y="222"/>
                </a:lnTo>
                <a:lnTo>
                  <a:pt x="1272" y="180"/>
                </a:lnTo>
                <a:lnTo>
                  <a:pt x="1260" y="147"/>
                </a:lnTo>
                <a:lnTo>
                  <a:pt x="1239" y="108"/>
                </a:lnTo>
                <a:lnTo>
                  <a:pt x="1209" y="78"/>
                </a:lnTo>
                <a:lnTo>
                  <a:pt x="1182" y="54"/>
                </a:lnTo>
                <a:lnTo>
                  <a:pt x="1149" y="30"/>
                </a:lnTo>
                <a:lnTo>
                  <a:pt x="1089" y="12"/>
                </a:lnTo>
                <a:lnTo>
                  <a:pt x="1041" y="6"/>
                </a:lnTo>
                <a:lnTo>
                  <a:pt x="963" y="0"/>
                </a:lnTo>
                <a:lnTo>
                  <a:pt x="882" y="9"/>
                </a:lnTo>
                <a:lnTo>
                  <a:pt x="828" y="28"/>
                </a:lnTo>
                <a:lnTo>
                  <a:pt x="744" y="69"/>
                </a:lnTo>
                <a:lnTo>
                  <a:pt x="668" y="116"/>
                </a:lnTo>
                <a:lnTo>
                  <a:pt x="552" y="135"/>
                </a:lnTo>
                <a:lnTo>
                  <a:pt x="438" y="135"/>
                </a:lnTo>
                <a:lnTo>
                  <a:pt x="303" y="93"/>
                </a:lnTo>
                <a:lnTo>
                  <a:pt x="246" y="45"/>
                </a:lnTo>
                <a:lnTo>
                  <a:pt x="204" y="27"/>
                </a:lnTo>
                <a:lnTo>
                  <a:pt x="162" y="24"/>
                </a:lnTo>
                <a:lnTo>
                  <a:pt x="138" y="30"/>
                </a:lnTo>
                <a:lnTo>
                  <a:pt x="108" y="39"/>
                </a:lnTo>
                <a:lnTo>
                  <a:pt x="87" y="57"/>
                </a:lnTo>
                <a:lnTo>
                  <a:pt x="60" y="72"/>
                </a:lnTo>
                <a:lnTo>
                  <a:pt x="36" y="102"/>
                </a:lnTo>
                <a:lnTo>
                  <a:pt x="24" y="13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4518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3568" y="710208"/>
            <a:ext cx="7620000" cy="990600"/>
          </a:xfrm>
          <a:noFill/>
          <a:ln/>
          <a:effectLst>
            <a:outerShdw dist="53882" dir="2700000" algn="ctr" rotWithShape="0">
              <a:schemeClr val="bg1">
                <a:alpha val="50000"/>
              </a:schemeClr>
            </a:outerShdw>
          </a:effectLst>
        </p:spPr>
        <p:txBody>
          <a:bodyPr lIns="92075" tIns="46038" rIns="92075" bIns="46038" anchor="ctr">
            <a:normAutofit/>
          </a:bodyPr>
          <a:lstStyle/>
          <a:p>
            <a:r>
              <a:rPr lang="ja-JP" altLang="en-US" sz="3200" b="1" dirty="0">
                <a:solidFill>
                  <a:srgbClr val="000000"/>
                </a:solidFill>
                <a:latin typeface="Times New Roman" pitchFamily="18" charset="0"/>
              </a:rPr>
              <a:t>境界学習型ＮＮによる音の識別</a:t>
            </a:r>
            <a:br>
              <a:rPr lang="en-US" altLang="ja-JP" sz="3200" b="1" dirty="0">
                <a:solidFill>
                  <a:srgbClr val="000000"/>
                </a:solidFill>
                <a:latin typeface="Times New Roman" pitchFamily="18" charset="0"/>
              </a:rPr>
            </a:br>
            <a:r>
              <a:rPr lang="ja-JP" altLang="en-US" sz="3200" b="1" dirty="0">
                <a:solidFill>
                  <a:srgbClr val="000000"/>
                </a:solidFill>
                <a:latin typeface="Times New Roman" pitchFamily="18" charset="0"/>
              </a:rPr>
              <a:t>（頻度分布）</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08" y="2564904"/>
            <a:ext cx="4383248"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564904"/>
            <a:ext cx="42957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21"/>
          <p:cNvSpPr>
            <a:spLocks noChangeArrowheads="1"/>
          </p:cNvSpPr>
          <p:nvPr/>
        </p:nvSpPr>
        <p:spPr bwMode="auto">
          <a:xfrm>
            <a:off x="827584" y="5729540"/>
            <a:ext cx="79928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sz="1400" b="1" dirty="0">
                <a:solidFill>
                  <a:srgbClr val="000000"/>
                </a:solidFill>
                <a:latin typeface="Times New Roman" pitchFamily="18" charset="0"/>
              </a:rPr>
              <a:t>境界学習型ニューラルネットワーク　　　　　　　　　　　　　　　　　　　　　マハラノビス距離</a:t>
            </a:r>
            <a:endParaRPr lang="ja-JP" altLang="en-US" b="1" dirty="0">
              <a:solidFill>
                <a:srgbClr val="000000"/>
              </a:solidFill>
              <a:latin typeface="Times New Roman" pitchFamily="18" charset="0"/>
            </a:endParaRPr>
          </a:p>
        </p:txBody>
      </p:sp>
    </p:spTree>
    <p:extLst>
      <p:ext uri="{BB962C8B-B14F-4D97-AF65-F5344CB8AC3E}">
        <p14:creationId xmlns:p14="http://schemas.microsoft.com/office/powerpoint/2010/main" val="56469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3568" y="710208"/>
            <a:ext cx="7620000" cy="990600"/>
          </a:xfrm>
          <a:noFill/>
          <a:ln/>
          <a:effectLst>
            <a:outerShdw dist="53882" dir="2700000" algn="ctr" rotWithShape="0">
              <a:schemeClr val="bg1">
                <a:alpha val="50000"/>
              </a:schemeClr>
            </a:outerShdw>
          </a:effectLst>
        </p:spPr>
        <p:txBody>
          <a:bodyPr lIns="92075" tIns="46038" rIns="92075" bIns="46038" anchor="ctr">
            <a:normAutofit/>
          </a:bodyPr>
          <a:lstStyle/>
          <a:p>
            <a:r>
              <a:rPr lang="ja-JP" altLang="en-US" sz="3200" b="1" dirty="0">
                <a:solidFill>
                  <a:srgbClr val="000000"/>
                </a:solidFill>
                <a:latin typeface="Times New Roman" pitchFamily="18" charset="0"/>
              </a:rPr>
              <a:t>境界学習型ＮＮによる画像の識別</a:t>
            </a:r>
            <a:br>
              <a:rPr lang="en-US" altLang="ja-JP" sz="3200" b="1" dirty="0">
                <a:solidFill>
                  <a:srgbClr val="000000"/>
                </a:solidFill>
                <a:latin typeface="Times New Roman" pitchFamily="18" charset="0"/>
              </a:rPr>
            </a:br>
            <a:r>
              <a:rPr lang="ja-JP" altLang="en-US" sz="3200" b="1" dirty="0">
                <a:solidFill>
                  <a:srgbClr val="000000"/>
                </a:solidFill>
                <a:latin typeface="Times New Roman" pitchFamily="18" charset="0"/>
              </a:rPr>
              <a:t>（頻度分布）</a:t>
            </a:r>
          </a:p>
        </p:txBody>
      </p:sp>
      <p:sp>
        <p:nvSpPr>
          <p:cNvPr id="38" name="Rectangle 21"/>
          <p:cNvSpPr>
            <a:spLocks noChangeArrowheads="1"/>
          </p:cNvSpPr>
          <p:nvPr/>
        </p:nvSpPr>
        <p:spPr bwMode="auto">
          <a:xfrm>
            <a:off x="683568" y="4653136"/>
            <a:ext cx="79928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sz="1400" b="1" dirty="0">
                <a:solidFill>
                  <a:srgbClr val="000000"/>
                </a:solidFill>
                <a:latin typeface="Times New Roman" pitchFamily="18" charset="0"/>
              </a:rPr>
              <a:t>境界学習型ニューラルネットワーク　　　　　　　　　　　　　　　　　　　　　テンプレートマッチング</a:t>
            </a:r>
            <a:endParaRPr lang="ja-JP" altLang="en-US" b="1" dirty="0">
              <a:solidFill>
                <a:srgbClr val="000000"/>
              </a:solidFill>
              <a:latin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856" y="1988840"/>
            <a:ext cx="43243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88840"/>
            <a:ext cx="4448344" cy="273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a:extLst>
              <a:ext uri="{FF2B5EF4-FFF2-40B4-BE49-F238E27FC236}">
                <a16:creationId xmlns:a16="http://schemas.microsoft.com/office/drawing/2014/main" id="{8C4EEC9B-2B83-4BAF-9D33-0757EA5C70F2}"/>
              </a:ext>
            </a:extLst>
          </p:cNvPr>
          <p:cNvPicPr>
            <a:picLocks noChangeAspect="1"/>
          </p:cNvPicPr>
          <p:nvPr/>
        </p:nvPicPr>
        <p:blipFill>
          <a:blip r:embed="rId5"/>
          <a:stretch>
            <a:fillRect/>
          </a:stretch>
        </p:blipFill>
        <p:spPr>
          <a:xfrm>
            <a:off x="1418658" y="4941168"/>
            <a:ext cx="3153342" cy="1866634"/>
          </a:xfrm>
          <a:prstGeom prst="rect">
            <a:avLst/>
          </a:prstGeom>
        </p:spPr>
      </p:pic>
      <p:pic>
        <p:nvPicPr>
          <p:cNvPr id="5" name="図 4">
            <a:extLst>
              <a:ext uri="{FF2B5EF4-FFF2-40B4-BE49-F238E27FC236}">
                <a16:creationId xmlns:a16="http://schemas.microsoft.com/office/drawing/2014/main" id="{34996598-15AB-4942-9064-EEC5A3AA0362}"/>
              </a:ext>
            </a:extLst>
          </p:cNvPr>
          <p:cNvPicPr>
            <a:picLocks noChangeAspect="1"/>
          </p:cNvPicPr>
          <p:nvPr/>
        </p:nvPicPr>
        <p:blipFill>
          <a:blip r:embed="rId6"/>
          <a:stretch>
            <a:fillRect/>
          </a:stretch>
        </p:blipFill>
        <p:spPr>
          <a:xfrm>
            <a:off x="4699864" y="5013176"/>
            <a:ext cx="3400000" cy="1504762"/>
          </a:xfrm>
          <a:prstGeom prst="rect">
            <a:avLst/>
          </a:prstGeom>
        </p:spPr>
      </p:pic>
    </p:spTree>
    <p:extLst>
      <p:ext uri="{BB962C8B-B14F-4D97-AF65-F5344CB8AC3E}">
        <p14:creationId xmlns:p14="http://schemas.microsoft.com/office/powerpoint/2010/main" val="320108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990600" y="858416"/>
            <a:ext cx="8001000" cy="914400"/>
          </a:xfrm>
          <a:noFill/>
          <a:ln/>
          <a:effectLst>
            <a:outerShdw dist="53882" dir="2700000" algn="ctr" rotWithShape="0">
              <a:schemeClr val="bg1">
                <a:alpha val="50000"/>
              </a:schemeClr>
            </a:outerShdw>
          </a:effectLst>
        </p:spPr>
        <p:txBody>
          <a:bodyPr lIns="92075" tIns="46038" rIns="92075" bIns="46038" anchor="ctr"/>
          <a:lstStyle/>
          <a:p>
            <a:pPr algn="ctr"/>
            <a:r>
              <a:rPr lang="ja-JP" altLang="en-US" sz="4000" b="1">
                <a:solidFill>
                  <a:srgbClr val="000000"/>
                </a:solidFill>
                <a:latin typeface="ＭＳ ゴシック" pitchFamily="49" charset="-128"/>
                <a:ea typeface="ＭＳ ゴシック" pitchFamily="49" charset="-128"/>
              </a:rPr>
              <a:t>識別方法の比較</a:t>
            </a:r>
            <a:endParaRPr lang="ja-JP" altLang="en-US" sz="4000" b="1">
              <a:solidFill>
                <a:srgbClr val="000000"/>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854332519"/>
              </p:ext>
            </p:extLst>
          </p:nvPr>
        </p:nvGraphicFramePr>
        <p:xfrm>
          <a:off x="1331640" y="3140968"/>
          <a:ext cx="7056784" cy="1593766"/>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tblGrid>
              <a:tr h="456402">
                <a:tc>
                  <a:txBody>
                    <a:bodyPr/>
                    <a:lstStyle/>
                    <a:p>
                      <a:r>
                        <a:rPr kumimoji="1" lang="ja-JP" altLang="en-US" dirty="0"/>
                        <a:t>エラーの種類</a:t>
                      </a:r>
                    </a:p>
                  </a:txBody>
                  <a:tcPr/>
                </a:tc>
                <a:tc>
                  <a:txBody>
                    <a:bodyPr/>
                    <a:lstStyle/>
                    <a:p>
                      <a:r>
                        <a:rPr kumimoji="1" lang="en-US" altLang="ja-JP" dirty="0" err="1"/>
                        <a:t>StaVaTester</a:t>
                      </a:r>
                      <a:endParaRPr kumimoji="1" lang="ja-JP" altLang="en-US" dirty="0"/>
                    </a:p>
                  </a:txBody>
                  <a:tcPr/>
                </a:tc>
                <a:tc>
                  <a:txBody>
                    <a:bodyPr/>
                    <a:lstStyle/>
                    <a:p>
                      <a:r>
                        <a:rPr kumimoji="1" lang="ja-JP" altLang="en-US" dirty="0"/>
                        <a:t>境界学習型ＮＮ</a:t>
                      </a:r>
                    </a:p>
                  </a:txBody>
                  <a:tcPr/>
                </a:tc>
                <a:tc>
                  <a:txBody>
                    <a:bodyPr/>
                    <a:lstStyle/>
                    <a:p>
                      <a:r>
                        <a:rPr kumimoji="1" lang="ja-JP" altLang="en-US" dirty="0"/>
                        <a:t>階層型ＮＮ</a:t>
                      </a:r>
                    </a:p>
                  </a:txBody>
                  <a:tcPr/>
                </a:tc>
                <a:tc>
                  <a:txBody>
                    <a:bodyPr/>
                    <a:lstStyle/>
                    <a:p>
                      <a:r>
                        <a:rPr kumimoji="1" lang="ja-JP" altLang="en-US" dirty="0"/>
                        <a:t>解析的方法</a:t>
                      </a:r>
                    </a:p>
                  </a:txBody>
                  <a:tcPr/>
                </a:tc>
                <a:extLst>
                  <a:ext uri="{0D108BD9-81ED-4DB2-BD59-A6C34878D82A}">
                    <a16:rowId xmlns:a16="http://schemas.microsoft.com/office/drawing/2014/main" val="10000"/>
                  </a:ext>
                </a:extLst>
              </a:tr>
              <a:tr h="479703">
                <a:tc>
                  <a:txBody>
                    <a:bodyPr/>
                    <a:lstStyle/>
                    <a:p>
                      <a:r>
                        <a:rPr kumimoji="1" lang="ja-JP" altLang="en-US" dirty="0"/>
                        <a:t>過検出</a:t>
                      </a:r>
                    </a:p>
                  </a:txBody>
                  <a:tcPr/>
                </a:tc>
                <a:tc>
                  <a:txBody>
                    <a:bodyPr/>
                    <a:lstStyle/>
                    <a:p>
                      <a:pPr algn="ctr"/>
                      <a:r>
                        <a:rPr kumimoji="1" lang="ja-JP" altLang="en-US" dirty="0"/>
                        <a:t>◎</a:t>
                      </a:r>
                    </a:p>
                  </a:txBody>
                  <a:tcPr/>
                </a:tc>
                <a:tc>
                  <a:txBody>
                    <a:bodyPr/>
                    <a:lstStyle/>
                    <a:p>
                      <a:pPr algn="ctr"/>
                      <a:r>
                        <a:rPr kumimoji="1" lang="ja-JP" altLang="en-US" dirty="0"/>
                        <a:t>◎</a:t>
                      </a:r>
                      <a:endParaRPr kumimoji="1" lang="en-US" altLang="ja-JP" dirty="0"/>
                    </a:p>
                  </a:txBody>
                  <a:tcPr/>
                </a:tc>
                <a:tc>
                  <a:txBody>
                    <a:bodyPr/>
                    <a:lstStyle/>
                    <a:p>
                      <a:pPr algn="ctr"/>
                      <a:r>
                        <a:rPr kumimoji="1" lang="ja-JP" altLang="en-US" dirty="0"/>
                        <a:t>◎</a:t>
                      </a:r>
                    </a:p>
                  </a:txBody>
                  <a:tcPr/>
                </a:tc>
                <a:tc>
                  <a:txBody>
                    <a:bodyPr/>
                    <a:lstStyle/>
                    <a:p>
                      <a:pPr algn="ctr"/>
                      <a:r>
                        <a:rPr kumimoji="1" lang="ja-JP" altLang="en-US" dirty="0"/>
                        <a:t>○</a:t>
                      </a:r>
                    </a:p>
                  </a:txBody>
                  <a:tcPr/>
                </a:tc>
                <a:extLst>
                  <a:ext uri="{0D108BD9-81ED-4DB2-BD59-A6C34878D82A}">
                    <a16:rowId xmlns:a16="http://schemas.microsoft.com/office/drawing/2014/main" val="10001"/>
                  </a:ext>
                </a:extLst>
              </a:tr>
              <a:tr h="473983">
                <a:tc>
                  <a:txBody>
                    <a:bodyPr/>
                    <a:lstStyle/>
                    <a:p>
                      <a:r>
                        <a:rPr kumimoji="1" lang="ja-JP" altLang="en-US" dirty="0"/>
                        <a:t>見落し</a:t>
                      </a:r>
                    </a:p>
                  </a:txBody>
                  <a:tcPr/>
                </a:tc>
                <a:tc>
                  <a:txBody>
                    <a:bodyPr/>
                    <a:lstStyle/>
                    <a:p>
                      <a:pPr algn="ctr"/>
                      <a:r>
                        <a:rPr kumimoji="1" lang="ja-JP" altLang="en-US" dirty="0"/>
                        <a:t>◎</a:t>
                      </a:r>
                    </a:p>
                  </a:txBody>
                  <a:tcPr/>
                </a:tc>
                <a:tc>
                  <a:txBody>
                    <a:bodyPr/>
                    <a:lstStyle/>
                    <a:p>
                      <a:pPr algn="ctr"/>
                      <a:r>
                        <a:rPr kumimoji="1" lang="ja-JP" altLang="en-US" dirty="0"/>
                        <a:t>◎</a:t>
                      </a:r>
                    </a:p>
                  </a:txBody>
                  <a:tcPr/>
                </a:tc>
                <a:tc>
                  <a:txBody>
                    <a:bodyPr/>
                    <a:lstStyle/>
                    <a:p>
                      <a:pPr algn="ctr"/>
                      <a:r>
                        <a:rPr kumimoji="1" lang="en-US" altLang="ja-JP" dirty="0"/>
                        <a:t>×</a:t>
                      </a:r>
                      <a:endParaRPr kumimoji="1" lang="ja-JP" altLang="en-US" dirty="0"/>
                    </a:p>
                  </a:txBody>
                  <a:tcPr/>
                </a:tc>
                <a:tc>
                  <a:txBody>
                    <a:bodyPr/>
                    <a:lstStyle/>
                    <a:p>
                      <a:pPr algn="ctr"/>
                      <a:r>
                        <a:rPr kumimoji="1" lang="ja-JP" altLang="en-US" dirty="0"/>
                        <a: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8572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EC475A5-C8DF-4F26-A5AB-8386DAD9850F}"/>
              </a:ext>
            </a:extLst>
          </p:cNvPr>
          <p:cNvSpPr>
            <a:spLocks noGrp="1" noChangeArrowheads="1"/>
          </p:cNvSpPr>
          <p:nvPr>
            <p:ph type="title"/>
          </p:nvPr>
        </p:nvSpPr>
        <p:spPr>
          <a:xfrm>
            <a:off x="0" y="742950"/>
            <a:ext cx="9144000" cy="1009650"/>
          </a:xfrm>
          <a:noFill/>
          <a:ln/>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r>
              <a:rPr lang="ja-JP" altLang="en-US" sz="3200" b="1" dirty="0">
                <a:solidFill>
                  <a:schemeClr val="tx1"/>
                </a:solidFill>
              </a:rPr>
              <a:t>自動外観検査装置の種類</a:t>
            </a:r>
          </a:p>
        </p:txBody>
      </p:sp>
      <p:graphicFrame>
        <p:nvGraphicFramePr>
          <p:cNvPr id="51309" name="Group 109">
            <a:extLst>
              <a:ext uri="{FF2B5EF4-FFF2-40B4-BE49-F238E27FC236}">
                <a16:creationId xmlns:a16="http://schemas.microsoft.com/office/drawing/2014/main" id="{0433FCDC-0306-41D8-A31E-7AF379E13424}"/>
              </a:ext>
            </a:extLst>
          </p:cNvPr>
          <p:cNvGraphicFramePr>
            <a:graphicFrameLocks noGrp="1"/>
          </p:cNvGraphicFramePr>
          <p:nvPr>
            <p:extLst>
              <p:ext uri="{D42A27DB-BD31-4B8C-83A1-F6EECF244321}">
                <p14:modId xmlns:p14="http://schemas.microsoft.com/office/powerpoint/2010/main" val="2576668498"/>
              </p:ext>
            </p:extLst>
          </p:nvPr>
        </p:nvGraphicFramePr>
        <p:xfrm>
          <a:off x="685800" y="2895600"/>
          <a:ext cx="8229600" cy="3224213"/>
        </p:xfrm>
        <a:graphic>
          <a:graphicData uri="http://schemas.openxmlformats.org/drawingml/2006/table">
            <a:tbl>
              <a:tblPr/>
              <a:tblGrid>
                <a:gridCol w="1905000">
                  <a:extLst>
                    <a:ext uri="{9D8B030D-6E8A-4147-A177-3AD203B41FA5}">
                      <a16:colId xmlns:a16="http://schemas.microsoft.com/office/drawing/2014/main" val="748345526"/>
                    </a:ext>
                  </a:extLst>
                </a:gridCol>
                <a:gridCol w="1752600">
                  <a:extLst>
                    <a:ext uri="{9D8B030D-6E8A-4147-A177-3AD203B41FA5}">
                      <a16:colId xmlns:a16="http://schemas.microsoft.com/office/drawing/2014/main" val="2198709342"/>
                    </a:ext>
                  </a:extLst>
                </a:gridCol>
                <a:gridCol w="2133600">
                  <a:extLst>
                    <a:ext uri="{9D8B030D-6E8A-4147-A177-3AD203B41FA5}">
                      <a16:colId xmlns:a16="http://schemas.microsoft.com/office/drawing/2014/main" val="2776991134"/>
                    </a:ext>
                  </a:extLst>
                </a:gridCol>
                <a:gridCol w="2438400">
                  <a:extLst>
                    <a:ext uri="{9D8B030D-6E8A-4147-A177-3AD203B41FA5}">
                      <a16:colId xmlns:a16="http://schemas.microsoft.com/office/drawing/2014/main" val="1415116076"/>
                    </a:ext>
                  </a:extLst>
                </a:gridCol>
              </a:tblGrid>
              <a:tr h="633413">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検査方式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メーカ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精度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特長</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0432057"/>
                  </a:ext>
                </a:extLst>
              </a:tr>
              <a:tr h="609600">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画像処理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コグネックス、キーエンス等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限定された対象に対しては高精度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高速</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高度撮像技術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49318003"/>
                  </a:ext>
                </a:extLst>
              </a:tr>
              <a:tr h="687388">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標準化変量</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FlexInspector</a:t>
                      </a: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有</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)OV</a:t>
                      </a: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Ｉ</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過検出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半自動検査</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OK</a:t>
                      </a: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品は再検査不要</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ＮＧ品は官能検査）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6091232"/>
                  </a:ext>
                </a:extLst>
              </a:tr>
              <a:tr h="688975">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標準化変量＋類似度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竹田技研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高精度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ＭＳ Ｐゴシック" panose="020B0600070205080204" pitchFamily="50" charset="-128"/>
                        </a:defRPr>
                      </a:lvl2pPr>
                      <a:lvl3pPr marL="85725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200150">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4pPr>
                      <a:lvl5pPr marL="1543050">
                        <a:spcBef>
                          <a:spcPct val="20000"/>
                        </a:spcBef>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5pPr>
                      <a:lvl6pPr marL="20002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6pPr>
                      <a:lvl7pPr marL="24574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7pPr>
                      <a:lvl8pPr marL="29146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8pPr>
                      <a:lvl9pPr marL="3371850" fontAlgn="base">
                        <a:spcBef>
                          <a:spcPct val="20000"/>
                        </a:spcBef>
                        <a:spcAft>
                          <a:spcPct val="0"/>
                        </a:spcAft>
                        <a:buClr>
                          <a:schemeClr val="accent2"/>
                        </a:buClr>
                        <a:buSzPct val="80000"/>
                        <a:buFont typeface="Wingdings" panose="05000000000000000000" pitchFamily="2" charset="2"/>
                        <a:defRPr kumimoji="1" sz="16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品質評価可能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79913005"/>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05" name="Line 29">
            <a:extLst>
              <a:ext uri="{FF2B5EF4-FFF2-40B4-BE49-F238E27FC236}">
                <a16:creationId xmlns:a16="http://schemas.microsoft.com/office/drawing/2014/main" id="{BD915235-EB75-45A9-8355-870B2F30897B}"/>
              </a:ext>
            </a:extLst>
          </p:cNvPr>
          <p:cNvSpPr>
            <a:spLocks noChangeShapeType="1"/>
          </p:cNvSpPr>
          <p:nvPr/>
        </p:nvSpPr>
        <p:spPr bwMode="auto">
          <a:xfrm>
            <a:off x="4419600" y="5295900"/>
            <a:ext cx="0" cy="3556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78" name="Rectangle 2">
            <a:extLst>
              <a:ext uri="{FF2B5EF4-FFF2-40B4-BE49-F238E27FC236}">
                <a16:creationId xmlns:a16="http://schemas.microsoft.com/office/drawing/2014/main" id="{CAA94950-CD73-4AC1-B20E-D9177ACA8876}"/>
              </a:ext>
            </a:extLst>
          </p:cNvPr>
          <p:cNvSpPr>
            <a:spLocks noGrp="1" noChangeArrowheads="1"/>
          </p:cNvSpPr>
          <p:nvPr>
            <p:ph type="title"/>
          </p:nvPr>
        </p:nvSpPr>
        <p:spPr>
          <a:xfrm>
            <a:off x="0" y="742950"/>
            <a:ext cx="9144000" cy="1009650"/>
          </a:xfrm>
          <a:noFill/>
          <a:ln/>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r>
              <a:rPr lang="ja-JP" altLang="en-US" sz="3200" b="1" dirty="0">
                <a:solidFill>
                  <a:schemeClr val="tx1"/>
                </a:solidFill>
              </a:rPr>
              <a:t>画像処理方式のビジネスモデル</a:t>
            </a:r>
          </a:p>
        </p:txBody>
      </p:sp>
      <p:sp>
        <p:nvSpPr>
          <p:cNvPr id="50180" name="Text Box 4">
            <a:extLst>
              <a:ext uri="{FF2B5EF4-FFF2-40B4-BE49-F238E27FC236}">
                <a16:creationId xmlns:a16="http://schemas.microsoft.com/office/drawing/2014/main" id="{3D9B26EF-C9BC-4627-A48F-6E103ECC5100}"/>
              </a:ext>
            </a:extLst>
          </p:cNvPr>
          <p:cNvSpPr txBox="1">
            <a:spLocks noChangeArrowheads="1"/>
          </p:cNvSpPr>
          <p:nvPr/>
        </p:nvSpPr>
        <p:spPr bwMode="auto">
          <a:xfrm>
            <a:off x="3048000" y="3327400"/>
            <a:ext cx="2743200" cy="406400"/>
          </a:xfrm>
          <a:prstGeom prst="rect">
            <a:avLst/>
          </a:prstGeom>
          <a:solidFill>
            <a:srgbClr val="CCFF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検査可能性検討</a:t>
            </a:r>
          </a:p>
        </p:txBody>
      </p:sp>
      <p:sp>
        <p:nvSpPr>
          <p:cNvPr id="50196" name="Text Box 20">
            <a:extLst>
              <a:ext uri="{FF2B5EF4-FFF2-40B4-BE49-F238E27FC236}">
                <a16:creationId xmlns:a16="http://schemas.microsoft.com/office/drawing/2014/main" id="{73C9AA43-EC52-4B0C-A51D-E847296416D3}"/>
              </a:ext>
            </a:extLst>
          </p:cNvPr>
          <p:cNvSpPr txBox="1">
            <a:spLocks noChangeArrowheads="1"/>
          </p:cNvSpPr>
          <p:nvPr/>
        </p:nvSpPr>
        <p:spPr bwMode="auto">
          <a:xfrm>
            <a:off x="3276600" y="4889500"/>
            <a:ext cx="22860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ラインでの調整</a:t>
            </a:r>
          </a:p>
        </p:txBody>
      </p:sp>
      <p:sp>
        <p:nvSpPr>
          <p:cNvPr id="50197" name="Text Box 21">
            <a:extLst>
              <a:ext uri="{FF2B5EF4-FFF2-40B4-BE49-F238E27FC236}">
                <a16:creationId xmlns:a16="http://schemas.microsoft.com/office/drawing/2014/main" id="{464BB0A6-EA58-4465-96FC-786D4DE246DF}"/>
              </a:ext>
            </a:extLst>
          </p:cNvPr>
          <p:cNvSpPr txBox="1">
            <a:spLocks noChangeArrowheads="1"/>
          </p:cNvSpPr>
          <p:nvPr/>
        </p:nvSpPr>
        <p:spPr bwMode="auto">
          <a:xfrm>
            <a:off x="3314700" y="5651500"/>
            <a:ext cx="22098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検査装置稼動</a:t>
            </a:r>
          </a:p>
        </p:txBody>
      </p:sp>
      <p:sp>
        <p:nvSpPr>
          <p:cNvPr id="50208" name="Text Box 32">
            <a:extLst>
              <a:ext uri="{FF2B5EF4-FFF2-40B4-BE49-F238E27FC236}">
                <a16:creationId xmlns:a16="http://schemas.microsoft.com/office/drawing/2014/main" id="{7BE98D8E-7DB1-46BC-97CF-D07EE3F927F0}"/>
              </a:ext>
            </a:extLst>
          </p:cNvPr>
          <p:cNvSpPr txBox="1">
            <a:spLocks noChangeArrowheads="1"/>
          </p:cNvSpPr>
          <p:nvPr/>
        </p:nvSpPr>
        <p:spPr bwMode="auto">
          <a:xfrm>
            <a:off x="990600" y="28035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製品Ｃ</a:t>
            </a:r>
          </a:p>
        </p:txBody>
      </p:sp>
      <p:sp>
        <p:nvSpPr>
          <p:cNvPr id="50209" name="Text Box 33">
            <a:extLst>
              <a:ext uri="{FF2B5EF4-FFF2-40B4-BE49-F238E27FC236}">
                <a16:creationId xmlns:a16="http://schemas.microsoft.com/office/drawing/2014/main" id="{FF6B6259-FB73-4C05-BDE2-A3BA221E3E42}"/>
              </a:ext>
            </a:extLst>
          </p:cNvPr>
          <p:cNvSpPr txBox="1">
            <a:spLocks noChangeArrowheads="1"/>
          </p:cNvSpPr>
          <p:nvPr/>
        </p:nvSpPr>
        <p:spPr bwMode="auto">
          <a:xfrm>
            <a:off x="2057400" y="24225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製品Ｂ</a:t>
            </a:r>
          </a:p>
        </p:txBody>
      </p:sp>
      <p:sp>
        <p:nvSpPr>
          <p:cNvPr id="50210" name="Text Box 34">
            <a:extLst>
              <a:ext uri="{FF2B5EF4-FFF2-40B4-BE49-F238E27FC236}">
                <a16:creationId xmlns:a16="http://schemas.microsoft.com/office/drawing/2014/main" id="{D58F070A-D5E4-4CAC-A662-4DC026DADF2C}"/>
              </a:ext>
            </a:extLst>
          </p:cNvPr>
          <p:cNvSpPr txBox="1">
            <a:spLocks noChangeArrowheads="1"/>
          </p:cNvSpPr>
          <p:nvPr/>
        </p:nvSpPr>
        <p:spPr bwMode="auto">
          <a:xfrm>
            <a:off x="3657600" y="24225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製品Ａ</a:t>
            </a:r>
          </a:p>
        </p:txBody>
      </p:sp>
      <p:grpSp>
        <p:nvGrpSpPr>
          <p:cNvPr id="50216" name="Group 40">
            <a:extLst>
              <a:ext uri="{FF2B5EF4-FFF2-40B4-BE49-F238E27FC236}">
                <a16:creationId xmlns:a16="http://schemas.microsoft.com/office/drawing/2014/main" id="{C9AB8DD2-661B-4E96-9A0E-6961A0F82DC3}"/>
              </a:ext>
            </a:extLst>
          </p:cNvPr>
          <p:cNvGrpSpPr>
            <a:grpSpLocks/>
          </p:cNvGrpSpPr>
          <p:nvPr/>
        </p:nvGrpSpPr>
        <p:grpSpPr bwMode="auto">
          <a:xfrm>
            <a:off x="762000" y="2743200"/>
            <a:ext cx="8153400" cy="3810000"/>
            <a:chOff x="480" y="1728"/>
            <a:chExt cx="5136" cy="2400"/>
          </a:xfrm>
        </p:grpSpPr>
        <p:sp>
          <p:nvSpPr>
            <p:cNvPr id="50199" name="AutoShape 23">
              <a:extLst>
                <a:ext uri="{FF2B5EF4-FFF2-40B4-BE49-F238E27FC236}">
                  <a16:creationId xmlns:a16="http://schemas.microsoft.com/office/drawing/2014/main" id="{7F299202-0DDB-4848-896C-53532501E2D5}"/>
                </a:ext>
              </a:extLst>
            </p:cNvPr>
            <p:cNvSpPr>
              <a:spLocks noChangeArrowheads="1"/>
            </p:cNvSpPr>
            <p:nvPr/>
          </p:nvSpPr>
          <p:spPr bwMode="auto">
            <a:xfrm>
              <a:off x="3744" y="3456"/>
              <a:ext cx="1728" cy="672"/>
            </a:xfrm>
            <a:prstGeom prst="wedgeRectCallout">
              <a:avLst>
                <a:gd name="adj1" fmla="val -63023"/>
                <a:gd name="adj2" fmla="val -84523"/>
              </a:avLst>
            </a:prstGeom>
            <a:solidFill>
              <a:srgbClr val="FFFF0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sz="2000" b="1" dirty="0"/>
                <a:t>要画像処理専門知識</a:t>
              </a:r>
            </a:p>
            <a:p>
              <a:r>
                <a:rPr lang="ja-JP" altLang="en-US" sz="2000" b="1" dirty="0"/>
                <a:t>工数大（プログラミング）</a:t>
              </a:r>
            </a:p>
            <a:p>
              <a:r>
                <a:rPr lang="ja-JP" altLang="en-US" sz="2000" b="1" dirty="0"/>
                <a:t>仕様満足に難</a:t>
              </a:r>
            </a:p>
          </p:txBody>
        </p:sp>
        <p:sp>
          <p:nvSpPr>
            <p:cNvPr id="50200" name="AutoShape 24">
              <a:extLst>
                <a:ext uri="{FF2B5EF4-FFF2-40B4-BE49-F238E27FC236}">
                  <a16:creationId xmlns:a16="http://schemas.microsoft.com/office/drawing/2014/main" id="{DEE56769-B007-412D-9115-DEDABEC2C2CF}"/>
                </a:ext>
              </a:extLst>
            </p:cNvPr>
            <p:cNvSpPr>
              <a:spLocks noChangeArrowheads="1"/>
            </p:cNvSpPr>
            <p:nvPr/>
          </p:nvSpPr>
          <p:spPr bwMode="auto">
            <a:xfrm>
              <a:off x="480" y="2688"/>
              <a:ext cx="1248" cy="624"/>
            </a:xfrm>
            <a:prstGeom prst="wedgeRectCallout">
              <a:avLst>
                <a:gd name="adj1" fmla="val 49759"/>
                <a:gd name="adj2" fmla="val -179648"/>
              </a:avLst>
            </a:prstGeom>
            <a:solidFill>
              <a:srgbClr val="FFFF0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sz="2000" b="1" dirty="0"/>
                <a:t>検査対象変更による再構築に手間がかかる</a:t>
              </a:r>
            </a:p>
          </p:txBody>
        </p:sp>
        <p:sp>
          <p:nvSpPr>
            <p:cNvPr id="50207" name="AutoShape 31">
              <a:extLst>
                <a:ext uri="{FF2B5EF4-FFF2-40B4-BE49-F238E27FC236}">
                  <a16:creationId xmlns:a16="http://schemas.microsoft.com/office/drawing/2014/main" id="{1872552C-7E27-4A66-BD6D-2D0258C5EECF}"/>
                </a:ext>
              </a:extLst>
            </p:cNvPr>
            <p:cNvSpPr>
              <a:spLocks noChangeArrowheads="1"/>
            </p:cNvSpPr>
            <p:nvPr/>
          </p:nvSpPr>
          <p:spPr bwMode="auto">
            <a:xfrm>
              <a:off x="3744" y="1728"/>
              <a:ext cx="1872" cy="240"/>
            </a:xfrm>
            <a:prstGeom prst="wedgeRectCallout">
              <a:avLst>
                <a:gd name="adj1" fmla="val -54755"/>
                <a:gd name="adj2" fmla="val 132083"/>
              </a:avLst>
            </a:prstGeom>
            <a:solidFill>
              <a:srgbClr val="FFFF0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t>画像処理による傷の強調</a:t>
              </a:r>
            </a:p>
          </p:txBody>
        </p:sp>
        <p:sp>
          <p:nvSpPr>
            <p:cNvPr id="50211" name="AutoShape 35">
              <a:extLst>
                <a:ext uri="{FF2B5EF4-FFF2-40B4-BE49-F238E27FC236}">
                  <a16:creationId xmlns:a16="http://schemas.microsoft.com/office/drawing/2014/main" id="{8DB27B38-7151-478A-BF47-F4CE5708917A}"/>
                </a:ext>
              </a:extLst>
            </p:cNvPr>
            <p:cNvSpPr>
              <a:spLocks noChangeArrowheads="1"/>
            </p:cNvSpPr>
            <p:nvPr/>
          </p:nvSpPr>
          <p:spPr bwMode="auto">
            <a:xfrm>
              <a:off x="4032" y="2784"/>
              <a:ext cx="1536" cy="432"/>
            </a:xfrm>
            <a:prstGeom prst="wedgeRectCallout">
              <a:avLst>
                <a:gd name="adj1" fmla="val -85676"/>
                <a:gd name="adj2" fmla="val -65278"/>
              </a:avLst>
            </a:prstGeom>
            <a:solidFill>
              <a:srgbClr val="99CC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sz="2000" b="1" dirty="0"/>
                <a:t>高速検査</a:t>
              </a:r>
            </a:p>
            <a:p>
              <a:r>
                <a:rPr lang="ja-JP" altLang="en-US" sz="2000" b="1" dirty="0"/>
                <a:t>総合力（システム化）</a:t>
              </a:r>
            </a:p>
          </p:txBody>
        </p:sp>
        <p:sp>
          <p:nvSpPr>
            <p:cNvPr id="50198" name="AutoShape 22">
              <a:extLst>
                <a:ext uri="{FF2B5EF4-FFF2-40B4-BE49-F238E27FC236}">
                  <a16:creationId xmlns:a16="http://schemas.microsoft.com/office/drawing/2014/main" id="{2FFF7F9D-8638-43E4-8E91-25AEDFA80BED}"/>
                </a:ext>
              </a:extLst>
            </p:cNvPr>
            <p:cNvSpPr>
              <a:spLocks noChangeArrowheads="1"/>
            </p:cNvSpPr>
            <p:nvPr/>
          </p:nvSpPr>
          <p:spPr bwMode="auto">
            <a:xfrm>
              <a:off x="3888" y="2160"/>
              <a:ext cx="1728" cy="480"/>
            </a:xfrm>
            <a:prstGeom prst="wedgeRectCallout">
              <a:avLst>
                <a:gd name="adj1" fmla="val -63949"/>
                <a:gd name="adj2" fmla="val -28958"/>
              </a:avLst>
            </a:prstGeom>
            <a:solidFill>
              <a:srgbClr val="FFFF0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sz="2000" b="1" dirty="0"/>
                <a:t>要画像処理専門知識</a:t>
              </a:r>
            </a:p>
            <a:p>
              <a:r>
                <a:rPr lang="ja-JP" altLang="en-US" sz="2000" b="1" dirty="0"/>
                <a:t>工数大（プログラミング）</a:t>
              </a:r>
            </a:p>
          </p:txBody>
        </p:sp>
      </p:grpSp>
      <p:sp>
        <p:nvSpPr>
          <p:cNvPr id="50213" name="Text Box 37">
            <a:extLst>
              <a:ext uri="{FF2B5EF4-FFF2-40B4-BE49-F238E27FC236}">
                <a16:creationId xmlns:a16="http://schemas.microsoft.com/office/drawing/2014/main" id="{B3A03950-43CC-412E-9667-72FBD540B506}"/>
              </a:ext>
            </a:extLst>
          </p:cNvPr>
          <p:cNvSpPr txBox="1">
            <a:spLocks noChangeArrowheads="1"/>
          </p:cNvSpPr>
          <p:nvPr/>
        </p:nvSpPr>
        <p:spPr bwMode="auto">
          <a:xfrm>
            <a:off x="3276600" y="4114800"/>
            <a:ext cx="22860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装置製作</a:t>
            </a:r>
          </a:p>
        </p:txBody>
      </p:sp>
      <p:sp>
        <p:nvSpPr>
          <p:cNvPr id="50214" name="Line 38">
            <a:extLst>
              <a:ext uri="{FF2B5EF4-FFF2-40B4-BE49-F238E27FC236}">
                <a16:creationId xmlns:a16="http://schemas.microsoft.com/office/drawing/2014/main" id="{934BE4C3-D0E6-485D-B430-964A1F256E03}"/>
              </a:ext>
            </a:extLst>
          </p:cNvPr>
          <p:cNvSpPr>
            <a:spLocks noChangeShapeType="1"/>
          </p:cNvSpPr>
          <p:nvPr/>
        </p:nvSpPr>
        <p:spPr bwMode="auto">
          <a:xfrm>
            <a:off x="4419600" y="4521200"/>
            <a:ext cx="0" cy="3556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15" name="Line 39">
            <a:extLst>
              <a:ext uri="{FF2B5EF4-FFF2-40B4-BE49-F238E27FC236}">
                <a16:creationId xmlns:a16="http://schemas.microsoft.com/office/drawing/2014/main" id="{33088393-3C09-4A93-A7F4-1A5D60F17C13}"/>
              </a:ext>
            </a:extLst>
          </p:cNvPr>
          <p:cNvSpPr>
            <a:spLocks noChangeShapeType="1"/>
          </p:cNvSpPr>
          <p:nvPr/>
        </p:nvSpPr>
        <p:spPr bwMode="auto">
          <a:xfrm>
            <a:off x="4419600" y="3733800"/>
            <a:ext cx="0" cy="3556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0216"/>
                                        </p:tgtEl>
                                        <p:attrNameLst>
                                          <p:attrName>style.visibility</p:attrName>
                                        </p:attrNameLst>
                                      </p:cBhvr>
                                      <p:to>
                                        <p:strVal val="visible"/>
                                      </p:to>
                                    </p:set>
                                    <p:animEffect transition="in" filter="wipe(up)">
                                      <p:cBhvr>
                                        <p:cTn id="7" dur="500"/>
                                        <p:tgtEl>
                                          <p:spTgt spid="50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3" name="Line 19">
            <a:extLst>
              <a:ext uri="{FF2B5EF4-FFF2-40B4-BE49-F238E27FC236}">
                <a16:creationId xmlns:a16="http://schemas.microsoft.com/office/drawing/2014/main" id="{DF27E3CD-F9D1-4649-B19E-00134B275B02}"/>
              </a:ext>
            </a:extLst>
          </p:cNvPr>
          <p:cNvSpPr>
            <a:spLocks noChangeShapeType="1"/>
          </p:cNvSpPr>
          <p:nvPr/>
        </p:nvSpPr>
        <p:spPr bwMode="auto">
          <a:xfrm>
            <a:off x="4406900" y="4889500"/>
            <a:ext cx="0" cy="3810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42" name="Line 18">
            <a:extLst>
              <a:ext uri="{FF2B5EF4-FFF2-40B4-BE49-F238E27FC236}">
                <a16:creationId xmlns:a16="http://schemas.microsoft.com/office/drawing/2014/main" id="{1FA81F2F-9A5E-4B11-9586-82B8904DA2C9}"/>
              </a:ext>
            </a:extLst>
          </p:cNvPr>
          <p:cNvSpPr>
            <a:spLocks noChangeShapeType="1"/>
          </p:cNvSpPr>
          <p:nvPr/>
        </p:nvSpPr>
        <p:spPr bwMode="auto">
          <a:xfrm>
            <a:off x="4406900" y="3822700"/>
            <a:ext cx="0" cy="3810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26" name="Rectangle 2">
            <a:extLst>
              <a:ext uri="{FF2B5EF4-FFF2-40B4-BE49-F238E27FC236}">
                <a16:creationId xmlns:a16="http://schemas.microsoft.com/office/drawing/2014/main" id="{D7619D94-37B5-45F7-A006-87C46C8F438C}"/>
              </a:ext>
            </a:extLst>
          </p:cNvPr>
          <p:cNvSpPr>
            <a:spLocks noGrp="1" noChangeArrowheads="1"/>
          </p:cNvSpPr>
          <p:nvPr>
            <p:ph type="title"/>
          </p:nvPr>
        </p:nvSpPr>
        <p:spPr>
          <a:xfrm>
            <a:off x="0" y="742950"/>
            <a:ext cx="9144000" cy="1009650"/>
          </a:xfrm>
          <a:noFill/>
          <a:ln/>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r>
              <a:rPr lang="ja-JP" altLang="en-US" sz="3200" b="1" dirty="0">
                <a:solidFill>
                  <a:schemeClr val="tx1"/>
                </a:solidFill>
              </a:rPr>
              <a:t>ＯＶＩＴのビジネスモデル</a:t>
            </a:r>
          </a:p>
        </p:txBody>
      </p:sp>
      <p:sp>
        <p:nvSpPr>
          <p:cNvPr id="52227" name="Text Box 3">
            <a:extLst>
              <a:ext uri="{FF2B5EF4-FFF2-40B4-BE49-F238E27FC236}">
                <a16:creationId xmlns:a16="http://schemas.microsoft.com/office/drawing/2014/main" id="{2C62CFDF-45B0-42EC-BF33-88765D60990E}"/>
              </a:ext>
            </a:extLst>
          </p:cNvPr>
          <p:cNvSpPr txBox="1">
            <a:spLocks noChangeArrowheads="1"/>
          </p:cNvSpPr>
          <p:nvPr/>
        </p:nvSpPr>
        <p:spPr bwMode="auto">
          <a:xfrm>
            <a:off x="3225800" y="3136900"/>
            <a:ext cx="2362200" cy="711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デモ機による確認（ユーザー実施）</a:t>
            </a:r>
          </a:p>
        </p:txBody>
      </p:sp>
      <p:sp>
        <p:nvSpPr>
          <p:cNvPr id="52228" name="Text Box 4">
            <a:extLst>
              <a:ext uri="{FF2B5EF4-FFF2-40B4-BE49-F238E27FC236}">
                <a16:creationId xmlns:a16="http://schemas.microsoft.com/office/drawing/2014/main" id="{083613D9-7245-4FA3-AF89-D2D0A2960EE8}"/>
              </a:ext>
            </a:extLst>
          </p:cNvPr>
          <p:cNvSpPr txBox="1">
            <a:spLocks noChangeArrowheads="1"/>
          </p:cNvSpPr>
          <p:nvPr/>
        </p:nvSpPr>
        <p:spPr bwMode="auto">
          <a:xfrm>
            <a:off x="3810000" y="2362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製品Ａ</a:t>
            </a:r>
          </a:p>
        </p:txBody>
      </p:sp>
      <p:sp>
        <p:nvSpPr>
          <p:cNvPr id="52229" name="Text Box 5">
            <a:extLst>
              <a:ext uri="{FF2B5EF4-FFF2-40B4-BE49-F238E27FC236}">
                <a16:creationId xmlns:a16="http://schemas.microsoft.com/office/drawing/2014/main" id="{1069FF84-2EB5-4D39-B77E-D19BF0B8BB5C}"/>
              </a:ext>
            </a:extLst>
          </p:cNvPr>
          <p:cNvSpPr txBox="1">
            <a:spLocks noChangeArrowheads="1"/>
          </p:cNvSpPr>
          <p:nvPr/>
        </p:nvSpPr>
        <p:spPr bwMode="auto">
          <a:xfrm>
            <a:off x="2209800" y="2362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製品Ｂ</a:t>
            </a:r>
          </a:p>
        </p:txBody>
      </p:sp>
      <p:sp>
        <p:nvSpPr>
          <p:cNvPr id="52230" name="Text Box 6">
            <a:extLst>
              <a:ext uri="{FF2B5EF4-FFF2-40B4-BE49-F238E27FC236}">
                <a16:creationId xmlns:a16="http://schemas.microsoft.com/office/drawing/2014/main" id="{ED5EDF16-0CEA-42B3-999E-8C429017E3B8}"/>
              </a:ext>
            </a:extLst>
          </p:cNvPr>
          <p:cNvSpPr txBox="1">
            <a:spLocks noChangeArrowheads="1"/>
          </p:cNvSpPr>
          <p:nvPr/>
        </p:nvSpPr>
        <p:spPr bwMode="auto">
          <a:xfrm>
            <a:off x="3115818" y="4203700"/>
            <a:ext cx="2592287" cy="70788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b="1" dirty="0"/>
              <a:t>自社または協業メーカによる検査装置製造</a:t>
            </a:r>
          </a:p>
        </p:txBody>
      </p:sp>
      <p:sp>
        <p:nvSpPr>
          <p:cNvPr id="52231" name="Text Box 7">
            <a:extLst>
              <a:ext uri="{FF2B5EF4-FFF2-40B4-BE49-F238E27FC236}">
                <a16:creationId xmlns:a16="http://schemas.microsoft.com/office/drawing/2014/main" id="{CEC7DA21-1982-429F-9467-BB07B6621EBB}"/>
              </a:ext>
            </a:extLst>
          </p:cNvPr>
          <p:cNvSpPr txBox="1">
            <a:spLocks noChangeArrowheads="1"/>
          </p:cNvSpPr>
          <p:nvPr/>
        </p:nvSpPr>
        <p:spPr bwMode="auto">
          <a:xfrm>
            <a:off x="3302000" y="6070600"/>
            <a:ext cx="22098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検査装置稼動</a:t>
            </a:r>
          </a:p>
        </p:txBody>
      </p:sp>
      <p:sp>
        <p:nvSpPr>
          <p:cNvPr id="52237" name="Text Box 13">
            <a:extLst>
              <a:ext uri="{FF2B5EF4-FFF2-40B4-BE49-F238E27FC236}">
                <a16:creationId xmlns:a16="http://schemas.microsoft.com/office/drawing/2014/main" id="{A0D1B5DD-7E46-4210-93D2-FA577F46643D}"/>
              </a:ext>
            </a:extLst>
          </p:cNvPr>
          <p:cNvSpPr txBox="1">
            <a:spLocks noChangeArrowheads="1"/>
          </p:cNvSpPr>
          <p:nvPr/>
        </p:nvSpPr>
        <p:spPr bwMode="auto">
          <a:xfrm>
            <a:off x="3200400" y="5270500"/>
            <a:ext cx="24384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ユーザーによる調整</a:t>
            </a:r>
          </a:p>
        </p:txBody>
      </p:sp>
      <p:sp>
        <p:nvSpPr>
          <p:cNvPr id="52238" name="Text Box 14">
            <a:extLst>
              <a:ext uri="{FF2B5EF4-FFF2-40B4-BE49-F238E27FC236}">
                <a16:creationId xmlns:a16="http://schemas.microsoft.com/office/drawing/2014/main" id="{272F1B12-F1EA-4BA5-BDCE-611CC3DC88F8}"/>
              </a:ext>
            </a:extLst>
          </p:cNvPr>
          <p:cNvSpPr txBox="1">
            <a:spLocks noChangeArrowheads="1"/>
          </p:cNvSpPr>
          <p:nvPr/>
        </p:nvSpPr>
        <p:spPr bwMode="auto">
          <a:xfrm>
            <a:off x="1143000" y="2743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製品Ｃ</a:t>
            </a:r>
          </a:p>
        </p:txBody>
      </p:sp>
      <p:sp>
        <p:nvSpPr>
          <p:cNvPr id="52244" name="Line 20">
            <a:extLst>
              <a:ext uri="{FF2B5EF4-FFF2-40B4-BE49-F238E27FC236}">
                <a16:creationId xmlns:a16="http://schemas.microsoft.com/office/drawing/2014/main" id="{82BFC726-2E1F-403B-8A47-2A06EE5CAB78}"/>
              </a:ext>
            </a:extLst>
          </p:cNvPr>
          <p:cNvSpPr>
            <a:spLocks noChangeShapeType="1"/>
          </p:cNvSpPr>
          <p:nvPr/>
        </p:nvSpPr>
        <p:spPr bwMode="auto">
          <a:xfrm>
            <a:off x="4406900" y="5676900"/>
            <a:ext cx="0" cy="3810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2246" name="Group 22">
            <a:extLst>
              <a:ext uri="{FF2B5EF4-FFF2-40B4-BE49-F238E27FC236}">
                <a16:creationId xmlns:a16="http://schemas.microsoft.com/office/drawing/2014/main" id="{B4B7ED3B-EA6C-49DF-9C8F-048BD8508616}"/>
              </a:ext>
            </a:extLst>
          </p:cNvPr>
          <p:cNvGrpSpPr>
            <a:grpSpLocks/>
          </p:cNvGrpSpPr>
          <p:nvPr/>
        </p:nvGrpSpPr>
        <p:grpSpPr bwMode="auto">
          <a:xfrm>
            <a:off x="980256" y="2438400"/>
            <a:ext cx="7696200" cy="3048000"/>
            <a:chOff x="480" y="1536"/>
            <a:chExt cx="4848" cy="1920"/>
          </a:xfrm>
        </p:grpSpPr>
        <p:sp>
          <p:nvSpPr>
            <p:cNvPr id="52232" name="AutoShape 8">
              <a:extLst>
                <a:ext uri="{FF2B5EF4-FFF2-40B4-BE49-F238E27FC236}">
                  <a16:creationId xmlns:a16="http://schemas.microsoft.com/office/drawing/2014/main" id="{EB7E2A11-2B7F-4FDA-B290-7332FAF07AA2}"/>
                </a:ext>
              </a:extLst>
            </p:cNvPr>
            <p:cNvSpPr>
              <a:spLocks noChangeArrowheads="1"/>
            </p:cNvSpPr>
            <p:nvPr/>
          </p:nvSpPr>
          <p:spPr bwMode="auto">
            <a:xfrm>
              <a:off x="3840" y="3120"/>
              <a:ext cx="1488" cy="336"/>
            </a:xfrm>
            <a:prstGeom prst="wedgeRectCallout">
              <a:avLst>
                <a:gd name="adj1" fmla="val -81519"/>
                <a:gd name="adj2" fmla="val -100296"/>
              </a:avLst>
            </a:prstGeom>
            <a:solidFill>
              <a:schemeClr val="bg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t>検査ソフトに特化</a:t>
              </a:r>
            </a:p>
          </p:txBody>
        </p:sp>
        <p:sp>
          <p:nvSpPr>
            <p:cNvPr id="52239" name="AutoShape 15">
              <a:extLst>
                <a:ext uri="{FF2B5EF4-FFF2-40B4-BE49-F238E27FC236}">
                  <a16:creationId xmlns:a16="http://schemas.microsoft.com/office/drawing/2014/main" id="{969EE35A-E918-48DD-9F04-B36AA2753507}"/>
                </a:ext>
              </a:extLst>
            </p:cNvPr>
            <p:cNvSpPr>
              <a:spLocks noChangeArrowheads="1"/>
            </p:cNvSpPr>
            <p:nvPr/>
          </p:nvSpPr>
          <p:spPr bwMode="auto">
            <a:xfrm>
              <a:off x="480" y="2888"/>
              <a:ext cx="1248" cy="480"/>
            </a:xfrm>
            <a:prstGeom prst="wedgeRectCallout">
              <a:avLst>
                <a:gd name="adj1" fmla="val 45995"/>
                <a:gd name="adj2" fmla="val -260625"/>
              </a:avLst>
            </a:prstGeom>
            <a:solidFill>
              <a:srgbClr val="99CC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t>検査対象変更による再構築容易</a:t>
              </a:r>
            </a:p>
          </p:txBody>
        </p:sp>
        <p:sp>
          <p:nvSpPr>
            <p:cNvPr id="52240" name="AutoShape 16">
              <a:extLst>
                <a:ext uri="{FF2B5EF4-FFF2-40B4-BE49-F238E27FC236}">
                  <a16:creationId xmlns:a16="http://schemas.microsoft.com/office/drawing/2014/main" id="{01DD25B3-C557-440B-8306-CB54F0246077}"/>
                </a:ext>
              </a:extLst>
            </p:cNvPr>
            <p:cNvSpPr>
              <a:spLocks noChangeArrowheads="1"/>
            </p:cNvSpPr>
            <p:nvPr/>
          </p:nvSpPr>
          <p:spPr bwMode="auto">
            <a:xfrm>
              <a:off x="3696" y="1536"/>
              <a:ext cx="1440" cy="480"/>
            </a:xfrm>
            <a:prstGeom prst="wedgeRectCallout">
              <a:avLst>
                <a:gd name="adj1" fmla="val -66042"/>
                <a:gd name="adj2" fmla="val 73958"/>
              </a:avLst>
            </a:prstGeom>
            <a:solidFill>
              <a:srgbClr val="99CC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t>素人が使える</a:t>
              </a:r>
            </a:p>
            <a:p>
              <a:r>
                <a:rPr lang="ja-JP" altLang="en-US" sz="2000" b="1"/>
                <a:t>汎用性が高い</a:t>
              </a:r>
            </a:p>
          </p:txBody>
        </p:sp>
        <p:sp>
          <p:nvSpPr>
            <p:cNvPr id="52245" name="AutoShape 21">
              <a:extLst>
                <a:ext uri="{FF2B5EF4-FFF2-40B4-BE49-F238E27FC236}">
                  <a16:creationId xmlns:a16="http://schemas.microsoft.com/office/drawing/2014/main" id="{E3D89507-97B3-43C9-BD15-5AAB93FCF1F7}"/>
                </a:ext>
              </a:extLst>
            </p:cNvPr>
            <p:cNvSpPr>
              <a:spLocks noChangeArrowheads="1"/>
            </p:cNvSpPr>
            <p:nvPr/>
          </p:nvSpPr>
          <p:spPr bwMode="auto">
            <a:xfrm>
              <a:off x="3552" y="2640"/>
              <a:ext cx="1056" cy="240"/>
            </a:xfrm>
            <a:prstGeom prst="wedgeRectCallout">
              <a:avLst>
                <a:gd name="adj1" fmla="val -58903"/>
                <a:gd name="adj2" fmla="val -161667"/>
              </a:avLst>
            </a:prstGeom>
            <a:solidFill>
              <a:srgbClr val="FFFF0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t>自動化不可</a:t>
              </a:r>
            </a:p>
          </p:txBody>
        </p:sp>
        <p:sp>
          <p:nvSpPr>
            <p:cNvPr id="52233" name="AutoShape 9">
              <a:extLst>
                <a:ext uri="{FF2B5EF4-FFF2-40B4-BE49-F238E27FC236}">
                  <a16:creationId xmlns:a16="http://schemas.microsoft.com/office/drawing/2014/main" id="{9A2917CB-42DA-4562-B314-B233E3F8D2E7}"/>
                </a:ext>
              </a:extLst>
            </p:cNvPr>
            <p:cNvSpPr>
              <a:spLocks noChangeArrowheads="1"/>
            </p:cNvSpPr>
            <p:nvPr/>
          </p:nvSpPr>
          <p:spPr bwMode="auto">
            <a:xfrm>
              <a:off x="3744" y="2160"/>
              <a:ext cx="1440" cy="336"/>
            </a:xfrm>
            <a:prstGeom prst="wedgeRectCallout">
              <a:avLst>
                <a:gd name="adj1" fmla="val -69375"/>
                <a:gd name="adj2" fmla="val -26486"/>
              </a:avLst>
            </a:prstGeom>
            <a:solidFill>
              <a:srgbClr val="99CC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t>手離れの容易化</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2246"/>
                                        </p:tgtEl>
                                        <p:attrNameLst>
                                          <p:attrName>style.visibility</p:attrName>
                                        </p:attrNameLst>
                                      </p:cBhvr>
                                      <p:to>
                                        <p:strVal val="visible"/>
                                      </p:to>
                                    </p:set>
                                    <p:animEffect transition="in" filter="wipe(up)">
                                      <p:cBhvr>
                                        <p:cTn id="7" dur="500"/>
                                        <p:tgtEl>
                                          <p:spTgt spid="52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D4988C9-31A7-486F-AED9-7861567122C2}"/>
              </a:ext>
            </a:extLst>
          </p:cNvPr>
          <p:cNvSpPr>
            <a:spLocks noGrp="1" noChangeArrowheads="1"/>
          </p:cNvSpPr>
          <p:nvPr>
            <p:ph type="title"/>
          </p:nvPr>
        </p:nvSpPr>
        <p:spPr>
          <a:xfrm>
            <a:off x="0" y="742950"/>
            <a:ext cx="9144000" cy="1009650"/>
          </a:xfrm>
          <a:noFill/>
          <a:ln/>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r>
              <a:rPr lang="en-US" altLang="ja-JP" sz="3200" b="1" dirty="0" err="1">
                <a:solidFill>
                  <a:schemeClr val="tx1"/>
                </a:solidFill>
              </a:rPr>
              <a:t>StaVaTester</a:t>
            </a:r>
            <a:r>
              <a:rPr lang="ja-JP" altLang="en-US" sz="3200" b="1" dirty="0">
                <a:solidFill>
                  <a:schemeClr val="tx1"/>
                </a:solidFill>
              </a:rPr>
              <a:t>のビジネスモデル</a:t>
            </a:r>
          </a:p>
        </p:txBody>
      </p:sp>
      <p:sp>
        <p:nvSpPr>
          <p:cNvPr id="53251" name="Text Box 3">
            <a:extLst>
              <a:ext uri="{FF2B5EF4-FFF2-40B4-BE49-F238E27FC236}">
                <a16:creationId xmlns:a16="http://schemas.microsoft.com/office/drawing/2014/main" id="{27D09599-8062-4F06-AC4C-5D680048E266}"/>
              </a:ext>
            </a:extLst>
          </p:cNvPr>
          <p:cNvSpPr txBox="1">
            <a:spLocks noChangeArrowheads="1"/>
          </p:cNvSpPr>
          <p:nvPr/>
        </p:nvSpPr>
        <p:spPr bwMode="auto">
          <a:xfrm>
            <a:off x="3213720" y="3356992"/>
            <a:ext cx="2438400" cy="711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dirty="0"/>
              <a:t>デモ機による確認（味見と</a:t>
            </a:r>
            <a:r>
              <a:rPr lang="en-US" altLang="ja-JP" sz="2000" b="1" dirty="0"/>
              <a:t>N</a:t>
            </a:r>
            <a:r>
              <a:rPr lang="ja-JP" altLang="en-US" sz="2000" b="1" dirty="0"/>
              <a:t>増し）</a:t>
            </a:r>
          </a:p>
        </p:txBody>
      </p:sp>
      <p:sp>
        <p:nvSpPr>
          <p:cNvPr id="53255" name="Text Box 7">
            <a:extLst>
              <a:ext uri="{FF2B5EF4-FFF2-40B4-BE49-F238E27FC236}">
                <a16:creationId xmlns:a16="http://schemas.microsoft.com/office/drawing/2014/main" id="{5D28291C-2B5C-44D5-B5CD-8AA949F5C282}"/>
              </a:ext>
            </a:extLst>
          </p:cNvPr>
          <p:cNvSpPr txBox="1">
            <a:spLocks noChangeArrowheads="1"/>
          </p:cNvSpPr>
          <p:nvPr/>
        </p:nvSpPr>
        <p:spPr bwMode="auto">
          <a:xfrm>
            <a:off x="3213720" y="6070600"/>
            <a:ext cx="24384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b="1"/>
              <a:t>検査装置稼動</a:t>
            </a:r>
          </a:p>
        </p:txBody>
      </p:sp>
      <p:sp>
        <p:nvSpPr>
          <p:cNvPr id="53260" name="Text Box 12">
            <a:extLst>
              <a:ext uri="{FF2B5EF4-FFF2-40B4-BE49-F238E27FC236}">
                <a16:creationId xmlns:a16="http://schemas.microsoft.com/office/drawing/2014/main" id="{21C7F6E8-9B5B-4C14-BF0B-8CE684EEB894}"/>
              </a:ext>
            </a:extLst>
          </p:cNvPr>
          <p:cNvSpPr txBox="1">
            <a:spLocks noChangeArrowheads="1"/>
          </p:cNvSpPr>
          <p:nvPr/>
        </p:nvSpPr>
        <p:spPr bwMode="auto">
          <a:xfrm>
            <a:off x="931912" y="2945904"/>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製品Ｃ</a:t>
            </a:r>
          </a:p>
        </p:txBody>
      </p:sp>
      <p:sp>
        <p:nvSpPr>
          <p:cNvPr id="53261" name="Text Box 13">
            <a:extLst>
              <a:ext uri="{FF2B5EF4-FFF2-40B4-BE49-F238E27FC236}">
                <a16:creationId xmlns:a16="http://schemas.microsoft.com/office/drawing/2014/main" id="{A8A09D6B-7A06-4DD6-A26A-1A79E01011E9}"/>
              </a:ext>
            </a:extLst>
          </p:cNvPr>
          <p:cNvSpPr txBox="1">
            <a:spLocks noChangeArrowheads="1"/>
          </p:cNvSpPr>
          <p:nvPr/>
        </p:nvSpPr>
        <p:spPr bwMode="auto">
          <a:xfrm>
            <a:off x="1998712" y="2564904"/>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製品Ｂ</a:t>
            </a:r>
          </a:p>
        </p:txBody>
      </p:sp>
      <p:sp>
        <p:nvSpPr>
          <p:cNvPr id="53262" name="Text Box 14">
            <a:extLst>
              <a:ext uri="{FF2B5EF4-FFF2-40B4-BE49-F238E27FC236}">
                <a16:creationId xmlns:a16="http://schemas.microsoft.com/office/drawing/2014/main" id="{86848065-5C35-428C-8670-03F6EE6B3745}"/>
              </a:ext>
            </a:extLst>
          </p:cNvPr>
          <p:cNvSpPr txBox="1">
            <a:spLocks noChangeArrowheads="1"/>
          </p:cNvSpPr>
          <p:nvPr/>
        </p:nvSpPr>
        <p:spPr bwMode="auto">
          <a:xfrm>
            <a:off x="3598912" y="2564904"/>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製品Ａ</a:t>
            </a:r>
          </a:p>
        </p:txBody>
      </p:sp>
      <p:sp>
        <p:nvSpPr>
          <p:cNvPr id="53263" name="Text Box 15">
            <a:extLst>
              <a:ext uri="{FF2B5EF4-FFF2-40B4-BE49-F238E27FC236}">
                <a16:creationId xmlns:a16="http://schemas.microsoft.com/office/drawing/2014/main" id="{6E3EB9C6-9618-44AB-AA68-F79317579B53}"/>
              </a:ext>
            </a:extLst>
          </p:cNvPr>
          <p:cNvSpPr txBox="1">
            <a:spLocks noChangeArrowheads="1"/>
          </p:cNvSpPr>
          <p:nvPr/>
        </p:nvSpPr>
        <p:spPr bwMode="auto">
          <a:xfrm>
            <a:off x="3200400" y="5308600"/>
            <a:ext cx="24384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a:t>ユーザーによる調整</a:t>
            </a:r>
          </a:p>
        </p:txBody>
      </p:sp>
      <p:grpSp>
        <p:nvGrpSpPr>
          <p:cNvPr id="53274" name="Group 26">
            <a:extLst>
              <a:ext uri="{FF2B5EF4-FFF2-40B4-BE49-F238E27FC236}">
                <a16:creationId xmlns:a16="http://schemas.microsoft.com/office/drawing/2014/main" id="{23112575-4188-4935-AA38-A6408B6FB5BD}"/>
              </a:ext>
            </a:extLst>
          </p:cNvPr>
          <p:cNvGrpSpPr>
            <a:grpSpLocks/>
          </p:cNvGrpSpPr>
          <p:nvPr/>
        </p:nvGrpSpPr>
        <p:grpSpPr bwMode="auto">
          <a:xfrm>
            <a:off x="762000" y="2362200"/>
            <a:ext cx="7697788" cy="2908300"/>
            <a:chOff x="480" y="1488"/>
            <a:chExt cx="4849" cy="1832"/>
          </a:xfrm>
        </p:grpSpPr>
        <p:sp>
          <p:nvSpPr>
            <p:cNvPr id="53264" name="AutoShape 16">
              <a:extLst>
                <a:ext uri="{FF2B5EF4-FFF2-40B4-BE49-F238E27FC236}">
                  <a16:creationId xmlns:a16="http://schemas.microsoft.com/office/drawing/2014/main" id="{8BFE11BC-B345-42B2-A21A-66B448E7BFBB}"/>
                </a:ext>
              </a:extLst>
            </p:cNvPr>
            <p:cNvSpPr>
              <a:spLocks noChangeArrowheads="1"/>
            </p:cNvSpPr>
            <p:nvPr/>
          </p:nvSpPr>
          <p:spPr bwMode="auto">
            <a:xfrm>
              <a:off x="480" y="2840"/>
              <a:ext cx="1248" cy="480"/>
            </a:xfrm>
            <a:prstGeom prst="wedgeRectCallout">
              <a:avLst>
                <a:gd name="adj1" fmla="val 45995"/>
                <a:gd name="adj2" fmla="val -260625"/>
              </a:avLst>
            </a:prstGeom>
            <a:solidFill>
              <a:srgbClr val="99CC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t>検査対象変更による再構築容易</a:t>
              </a:r>
            </a:p>
          </p:txBody>
        </p:sp>
        <p:sp>
          <p:nvSpPr>
            <p:cNvPr id="53265" name="AutoShape 17">
              <a:extLst>
                <a:ext uri="{FF2B5EF4-FFF2-40B4-BE49-F238E27FC236}">
                  <a16:creationId xmlns:a16="http://schemas.microsoft.com/office/drawing/2014/main" id="{91241963-C259-4A60-8840-F507033E034F}"/>
                </a:ext>
              </a:extLst>
            </p:cNvPr>
            <p:cNvSpPr>
              <a:spLocks noChangeArrowheads="1"/>
            </p:cNvSpPr>
            <p:nvPr/>
          </p:nvSpPr>
          <p:spPr bwMode="auto">
            <a:xfrm>
              <a:off x="3844" y="1488"/>
              <a:ext cx="1440" cy="480"/>
            </a:xfrm>
            <a:prstGeom prst="wedgeRectCallout">
              <a:avLst>
                <a:gd name="adj1" fmla="val -66042"/>
                <a:gd name="adj2" fmla="val 73958"/>
              </a:avLst>
            </a:prstGeom>
            <a:solidFill>
              <a:srgbClr val="99CC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t>素人が使える</a:t>
              </a:r>
            </a:p>
            <a:p>
              <a:r>
                <a:rPr lang="ja-JP" altLang="en-US" sz="2000" b="1"/>
                <a:t>汎用性が高い</a:t>
              </a:r>
            </a:p>
          </p:txBody>
        </p:sp>
        <p:sp>
          <p:nvSpPr>
            <p:cNvPr id="53266" name="AutoShape 18">
              <a:extLst>
                <a:ext uri="{FF2B5EF4-FFF2-40B4-BE49-F238E27FC236}">
                  <a16:creationId xmlns:a16="http://schemas.microsoft.com/office/drawing/2014/main" id="{9628B664-A39A-45FE-849A-AF10497776EF}"/>
                </a:ext>
              </a:extLst>
            </p:cNvPr>
            <p:cNvSpPr>
              <a:spLocks noChangeArrowheads="1"/>
            </p:cNvSpPr>
            <p:nvPr/>
          </p:nvSpPr>
          <p:spPr bwMode="auto">
            <a:xfrm>
              <a:off x="3889" y="2112"/>
              <a:ext cx="1440" cy="336"/>
            </a:xfrm>
            <a:prstGeom prst="wedgeRectCallout">
              <a:avLst>
                <a:gd name="adj1" fmla="val -69375"/>
                <a:gd name="adj2" fmla="val -26486"/>
              </a:avLst>
            </a:prstGeom>
            <a:solidFill>
              <a:srgbClr val="99CC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t>手離れの容易化</a:t>
              </a:r>
            </a:p>
          </p:txBody>
        </p:sp>
        <p:sp>
          <p:nvSpPr>
            <p:cNvPr id="53267" name="AutoShape 19">
              <a:extLst>
                <a:ext uri="{FF2B5EF4-FFF2-40B4-BE49-F238E27FC236}">
                  <a16:creationId xmlns:a16="http://schemas.microsoft.com/office/drawing/2014/main" id="{4435D0A3-A1FC-42A5-B887-083754AFCD30}"/>
                </a:ext>
              </a:extLst>
            </p:cNvPr>
            <p:cNvSpPr>
              <a:spLocks noChangeArrowheads="1"/>
            </p:cNvSpPr>
            <p:nvPr/>
          </p:nvSpPr>
          <p:spPr bwMode="auto">
            <a:xfrm>
              <a:off x="3729" y="2592"/>
              <a:ext cx="1056" cy="240"/>
            </a:xfrm>
            <a:prstGeom prst="wedgeRectCallout">
              <a:avLst>
                <a:gd name="adj1" fmla="val -58903"/>
                <a:gd name="adj2" fmla="val -161667"/>
              </a:avLst>
            </a:prstGeom>
            <a:solidFill>
              <a:srgbClr val="FF000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b="1">
                  <a:solidFill>
                    <a:schemeClr val="bg1"/>
                  </a:solidFill>
                </a:rPr>
                <a:t>自動化可</a:t>
              </a:r>
            </a:p>
          </p:txBody>
        </p:sp>
      </p:grpSp>
      <p:sp>
        <p:nvSpPr>
          <p:cNvPr id="53269" name="Line 21">
            <a:extLst>
              <a:ext uri="{FF2B5EF4-FFF2-40B4-BE49-F238E27FC236}">
                <a16:creationId xmlns:a16="http://schemas.microsoft.com/office/drawing/2014/main" id="{151A2D77-F5B3-4400-8DE7-CA77A3EFEB82}"/>
              </a:ext>
            </a:extLst>
          </p:cNvPr>
          <p:cNvSpPr>
            <a:spLocks noChangeShapeType="1"/>
          </p:cNvSpPr>
          <p:nvPr/>
        </p:nvSpPr>
        <p:spPr bwMode="auto">
          <a:xfrm>
            <a:off x="4427984" y="4104779"/>
            <a:ext cx="0" cy="3810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270" name="Line 22">
            <a:extLst>
              <a:ext uri="{FF2B5EF4-FFF2-40B4-BE49-F238E27FC236}">
                <a16:creationId xmlns:a16="http://schemas.microsoft.com/office/drawing/2014/main" id="{695D4507-11F7-47D8-8091-46516FE35821}"/>
              </a:ext>
            </a:extLst>
          </p:cNvPr>
          <p:cNvSpPr>
            <a:spLocks noChangeShapeType="1"/>
          </p:cNvSpPr>
          <p:nvPr/>
        </p:nvSpPr>
        <p:spPr bwMode="auto">
          <a:xfrm>
            <a:off x="4419600" y="4914900"/>
            <a:ext cx="0" cy="3810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271" name="Line 23">
            <a:extLst>
              <a:ext uri="{FF2B5EF4-FFF2-40B4-BE49-F238E27FC236}">
                <a16:creationId xmlns:a16="http://schemas.microsoft.com/office/drawing/2014/main" id="{6A906960-4FA1-43B0-8FE0-6406A386F47D}"/>
              </a:ext>
            </a:extLst>
          </p:cNvPr>
          <p:cNvSpPr>
            <a:spLocks noChangeShapeType="1"/>
          </p:cNvSpPr>
          <p:nvPr/>
        </p:nvSpPr>
        <p:spPr bwMode="auto">
          <a:xfrm>
            <a:off x="4419600" y="5715000"/>
            <a:ext cx="0" cy="3810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Text Box 15">
            <a:extLst>
              <a:ext uri="{FF2B5EF4-FFF2-40B4-BE49-F238E27FC236}">
                <a16:creationId xmlns:a16="http://schemas.microsoft.com/office/drawing/2014/main" id="{AF6DF147-D729-4A64-95D8-76D600C8A492}"/>
              </a:ext>
            </a:extLst>
          </p:cNvPr>
          <p:cNvSpPr txBox="1">
            <a:spLocks noChangeArrowheads="1"/>
          </p:cNvSpPr>
          <p:nvPr/>
        </p:nvSpPr>
        <p:spPr bwMode="auto">
          <a:xfrm>
            <a:off x="3213720" y="4490789"/>
            <a:ext cx="2438400"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dirty="0"/>
              <a:t>検査装置製造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3274"/>
                                        </p:tgtEl>
                                        <p:attrNameLst>
                                          <p:attrName>style.visibility</p:attrName>
                                        </p:attrNameLst>
                                      </p:cBhvr>
                                      <p:to>
                                        <p:strVal val="visible"/>
                                      </p:to>
                                    </p:set>
                                    <p:animEffect transition="in" filter="wipe(up)">
                                      <p:cBhvr>
                                        <p:cTn id="7" dur="500"/>
                                        <p:tgtEl>
                                          <p:spTgt spid="53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032684C-B811-4DDB-BCE3-4F509E0F8824}"/>
              </a:ext>
            </a:extLst>
          </p:cNvPr>
          <p:cNvSpPr>
            <a:spLocks noGrp="1" noChangeArrowheads="1"/>
          </p:cNvSpPr>
          <p:nvPr>
            <p:ph type="title"/>
          </p:nvPr>
        </p:nvSpPr>
        <p:spPr>
          <a:xfrm>
            <a:off x="0" y="742950"/>
            <a:ext cx="9144000" cy="1009650"/>
          </a:xfrm>
          <a:noFill/>
          <a:ln/>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r>
              <a:rPr lang="en-US" altLang="ja-JP" sz="3200" b="1" dirty="0" err="1">
                <a:solidFill>
                  <a:srgbClr val="000000"/>
                </a:solidFill>
              </a:rPr>
              <a:t>StaVaTester</a:t>
            </a:r>
            <a:r>
              <a:rPr lang="ja-JP" altLang="en-US" sz="3200" b="1" dirty="0">
                <a:solidFill>
                  <a:schemeClr val="tx1"/>
                </a:solidFill>
              </a:rPr>
              <a:t>のビジネスモデルの優位性</a:t>
            </a:r>
          </a:p>
        </p:txBody>
      </p:sp>
      <p:sp>
        <p:nvSpPr>
          <p:cNvPr id="83971" name="Text Box 3">
            <a:extLst>
              <a:ext uri="{FF2B5EF4-FFF2-40B4-BE49-F238E27FC236}">
                <a16:creationId xmlns:a16="http://schemas.microsoft.com/office/drawing/2014/main" id="{34E29EAE-A273-4CA1-B596-056108F3158F}"/>
              </a:ext>
            </a:extLst>
          </p:cNvPr>
          <p:cNvSpPr txBox="1">
            <a:spLocks noChangeArrowheads="1"/>
          </p:cNvSpPr>
          <p:nvPr/>
        </p:nvSpPr>
        <p:spPr bwMode="auto">
          <a:xfrm>
            <a:off x="1219200" y="2437656"/>
            <a:ext cx="3429000" cy="863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ja-JP" sz="2000" b="1">
              <a:latin typeface="Tahoma" panose="020B0604030504040204" pitchFamily="34" charset="0"/>
            </a:endParaRPr>
          </a:p>
          <a:p>
            <a:pPr>
              <a:spcBef>
                <a:spcPct val="50000"/>
              </a:spcBef>
            </a:pPr>
            <a:r>
              <a:rPr lang="ja-JP" altLang="en-US" sz="2000" b="1">
                <a:latin typeface="Tahoma" panose="020B0604030504040204" pitchFamily="34" charset="0"/>
              </a:rPr>
              <a:t>　・検査アルゴリズムに問題。</a:t>
            </a:r>
          </a:p>
        </p:txBody>
      </p:sp>
      <p:sp>
        <p:nvSpPr>
          <p:cNvPr id="83972" name="Text Box 4">
            <a:extLst>
              <a:ext uri="{FF2B5EF4-FFF2-40B4-BE49-F238E27FC236}">
                <a16:creationId xmlns:a16="http://schemas.microsoft.com/office/drawing/2014/main" id="{912BAF33-8FCE-4BD8-93A8-7F2C3C884BAC}"/>
              </a:ext>
            </a:extLst>
          </p:cNvPr>
          <p:cNvSpPr txBox="1">
            <a:spLocks noChangeArrowheads="1"/>
          </p:cNvSpPr>
          <p:nvPr/>
        </p:nvSpPr>
        <p:spPr bwMode="auto">
          <a:xfrm>
            <a:off x="1295400" y="3783856"/>
            <a:ext cx="3352800" cy="132343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ja-JP" sz="2000" b="1" dirty="0">
              <a:latin typeface="Tahoma" panose="020B0604030504040204" pitchFamily="34" charset="0"/>
            </a:endParaRPr>
          </a:p>
          <a:p>
            <a:pPr algn="l">
              <a:spcBef>
                <a:spcPct val="50000"/>
              </a:spcBef>
            </a:pPr>
            <a:r>
              <a:rPr lang="ja-JP" altLang="en-US" sz="2000" b="1" dirty="0">
                <a:latin typeface="Tahoma" panose="020B0604030504040204" pitchFamily="34" charset="0"/>
              </a:rPr>
              <a:t>・総合的に優れている。　　　</a:t>
            </a:r>
            <a:endParaRPr lang="en-US" altLang="ja-JP" sz="2000" b="1" dirty="0">
              <a:latin typeface="Tahoma" panose="020B0604030504040204" pitchFamily="34" charset="0"/>
            </a:endParaRPr>
          </a:p>
          <a:p>
            <a:pPr algn="l">
              <a:spcBef>
                <a:spcPct val="50000"/>
              </a:spcBef>
            </a:pPr>
            <a:r>
              <a:rPr lang="ja-JP" altLang="en-US" sz="2000" b="1" dirty="0">
                <a:latin typeface="Tahoma" panose="020B0604030504040204" pitchFamily="34" charset="0"/>
              </a:rPr>
              <a:t>・自動化できない。</a:t>
            </a:r>
          </a:p>
        </p:txBody>
      </p:sp>
      <p:sp>
        <p:nvSpPr>
          <p:cNvPr id="83973" name="Rectangle 5">
            <a:extLst>
              <a:ext uri="{FF2B5EF4-FFF2-40B4-BE49-F238E27FC236}">
                <a16:creationId xmlns:a16="http://schemas.microsoft.com/office/drawing/2014/main" id="{A7340FBB-6225-4B8C-8EF0-4B8E046C5CAC}"/>
              </a:ext>
            </a:extLst>
          </p:cNvPr>
          <p:cNvSpPr>
            <a:spLocks noChangeArrowheads="1"/>
          </p:cNvSpPr>
          <p:nvPr/>
        </p:nvSpPr>
        <p:spPr bwMode="auto">
          <a:xfrm>
            <a:off x="838200" y="2132856"/>
            <a:ext cx="1981200" cy="609600"/>
          </a:xfrm>
          <a:prstGeom prst="rect">
            <a:avLst/>
          </a:prstGeom>
          <a:solidFill>
            <a:srgbClr val="CCFFCC"/>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ja-JP" altLang="en-US"/>
              <a:t>画像処理</a:t>
            </a:r>
          </a:p>
        </p:txBody>
      </p:sp>
      <p:sp>
        <p:nvSpPr>
          <p:cNvPr id="83974" name="Rectangle 6">
            <a:extLst>
              <a:ext uri="{FF2B5EF4-FFF2-40B4-BE49-F238E27FC236}">
                <a16:creationId xmlns:a16="http://schemas.microsoft.com/office/drawing/2014/main" id="{52FA5FDE-FBC9-48AF-B44D-A0E663313DB4}"/>
              </a:ext>
            </a:extLst>
          </p:cNvPr>
          <p:cNvSpPr>
            <a:spLocks noChangeArrowheads="1"/>
          </p:cNvSpPr>
          <p:nvPr/>
        </p:nvSpPr>
        <p:spPr bwMode="auto">
          <a:xfrm>
            <a:off x="838200" y="3479056"/>
            <a:ext cx="1981200" cy="609600"/>
          </a:xfrm>
          <a:prstGeom prst="rect">
            <a:avLst/>
          </a:prstGeom>
          <a:solidFill>
            <a:srgbClr val="CCFFCC"/>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altLang="ja-JP"/>
              <a:t>FlexInspector</a:t>
            </a:r>
          </a:p>
        </p:txBody>
      </p:sp>
      <p:sp>
        <p:nvSpPr>
          <p:cNvPr id="83975" name="Text Box 7">
            <a:extLst>
              <a:ext uri="{FF2B5EF4-FFF2-40B4-BE49-F238E27FC236}">
                <a16:creationId xmlns:a16="http://schemas.microsoft.com/office/drawing/2014/main" id="{1D696C70-98CF-4BA8-9996-66EA61306E67}"/>
              </a:ext>
            </a:extLst>
          </p:cNvPr>
          <p:cNvSpPr txBox="1">
            <a:spLocks noChangeArrowheads="1"/>
          </p:cNvSpPr>
          <p:nvPr/>
        </p:nvSpPr>
        <p:spPr bwMode="auto">
          <a:xfrm>
            <a:off x="5181600" y="2437656"/>
            <a:ext cx="3733800" cy="30162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ja-JP" sz="2000" b="1" dirty="0">
              <a:latin typeface="Tahoma" panose="020B0604030504040204" pitchFamily="34" charset="0"/>
            </a:endParaRPr>
          </a:p>
          <a:p>
            <a:pPr algn="l">
              <a:spcBef>
                <a:spcPct val="50000"/>
              </a:spcBef>
            </a:pPr>
            <a:r>
              <a:rPr lang="ja-JP" altLang="en-US" sz="2000" b="1" dirty="0">
                <a:latin typeface="Tahoma" panose="020B0604030504040204" pitchFamily="34" charset="0"/>
              </a:rPr>
              <a:t>・検査精度が高い。</a:t>
            </a:r>
          </a:p>
          <a:p>
            <a:pPr algn="l">
              <a:spcBef>
                <a:spcPct val="50000"/>
              </a:spcBef>
            </a:pPr>
            <a:r>
              <a:rPr lang="ja-JP" altLang="en-US" sz="2000" b="1" dirty="0">
                <a:latin typeface="Tahoma" panose="020B0604030504040204" pitchFamily="34" charset="0"/>
              </a:rPr>
              <a:t>・検査速度が速い。</a:t>
            </a:r>
          </a:p>
          <a:p>
            <a:pPr algn="l">
              <a:spcBef>
                <a:spcPct val="50000"/>
              </a:spcBef>
            </a:pPr>
            <a:r>
              <a:rPr lang="ja-JP" altLang="en-US" sz="2000" b="1" dirty="0">
                <a:latin typeface="Tahoma" panose="020B0604030504040204" pitchFamily="34" charset="0"/>
              </a:rPr>
              <a:t>・多品種少量生産に対応できる。　　</a:t>
            </a:r>
            <a:endParaRPr lang="en-US" altLang="ja-JP" sz="2000" b="1" dirty="0">
              <a:latin typeface="Tahoma" panose="020B0604030504040204" pitchFamily="34" charset="0"/>
            </a:endParaRPr>
          </a:p>
          <a:p>
            <a:pPr algn="l">
              <a:spcBef>
                <a:spcPct val="50000"/>
              </a:spcBef>
            </a:pPr>
            <a:r>
              <a:rPr lang="ja-JP" altLang="en-US" sz="2000" b="1" dirty="0">
                <a:latin typeface="Tahoma" panose="020B0604030504040204" pitchFamily="34" charset="0"/>
              </a:rPr>
              <a:t>・検査対象が変わっても容易に、　　　素早く対応できる。</a:t>
            </a:r>
            <a:endParaRPr lang="en-US" altLang="ja-JP" sz="2000" b="1" dirty="0">
              <a:latin typeface="Tahoma" panose="020B0604030504040204" pitchFamily="34" charset="0"/>
            </a:endParaRPr>
          </a:p>
          <a:p>
            <a:pPr algn="l">
              <a:spcBef>
                <a:spcPct val="50000"/>
              </a:spcBef>
            </a:pPr>
            <a:r>
              <a:rPr lang="ja-JP" altLang="en-US" sz="2000" b="1" dirty="0">
                <a:latin typeface="Tahoma" panose="020B0604030504040204" pitchFamily="34" charset="0"/>
              </a:rPr>
              <a:t>・現場作業員が使用できる。</a:t>
            </a:r>
          </a:p>
        </p:txBody>
      </p:sp>
      <p:sp>
        <p:nvSpPr>
          <p:cNvPr id="83976" name="Rectangle 8">
            <a:extLst>
              <a:ext uri="{FF2B5EF4-FFF2-40B4-BE49-F238E27FC236}">
                <a16:creationId xmlns:a16="http://schemas.microsoft.com/office/drawing/2014/main" id="{6CD0D47C-CD72-42F0-8DE4-C6998BE1977E}"/>
              </a:ext>
            </a:extLst>
          </p:cNvPr>
          <p:cNvSpPr>
            <a:spLocks noChangeArrowheads="1"/>
          </p:cNvSpPr>
          <p:nvPr/>
        </p:nvSpPr>
        <p:spPr bwMode="auto">
          <a:xfrm>
            <a:off x="4953000" y="2132856"/>
            <a:ext cx="1981200" cy="609600"/>
          </a:xfrm>
          <a:prstGeom prst="rect">
            <a:avLst/>
          </a:prstGeom>
          <a:solidFill>
            <a:srgbClr val="CCFFCC"/>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ja-JP" altLang="en-US"/>
              <a:t>検査装置要件</a:t>
            </a:r>
          </a:p>
        </p:txBody>
      </p:sp>
      <p:sp>
        <p:nvSpPr>
          <p:cNvPr id="83977" name="Text Box 9">
            <a:extLst>
              <a:ext uri="{FF2B5EF4-FFF2-40B4-BE49-F238E27FC236}">
                <a16:creationId xmlns:a16="http://schemas.microsoft.com/office/drawing/2014/main" id="{1E904386-54AA-4DE7-BA66-AA4D87C0985D}"/>
              </a:ext>
            </a:extLst>
          </p:cNvPr>
          <p:cNvSpPr txBox="1">
            <a:spLocks noChangeArrowheads="1"/>
          </p:cNvSpPr>
          <p:nvPr/>
        </p:nvSpPr>
        <p:spPr bwMode="auto">
          <a:xfrm>
            <a:off x="1295400" y="5460256"/>
            <a:ext cx="3352800" cy="132343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ja-JP" sz="2000" b="1" dirty="0">
              <a:latin typeface="Tahoma" panose="020B0604030504040204" pitchFamily="34" charset="0"/>
            </a:endParaRPr>
          </a:p>
          <a:p>
            <a:pPr algn="l">
              <a:spcBef>
                <a:spcPct val="50000"/>
              </a:spcBef>
            </a:pPr>
            <a:r>
              <a:rPr lang="ja-JP" altLang="en-US" sz="2000" b="1" dirty="0">
                <a:latin typeface="Tahoma" panose="020B0604030504040204" pitchFamily="34" charset="0"/>
              </a:rPr>
              <a:t>・総合的に優れている。</a:t>
            </a:r>
            <a:endParaRPr lang="en-US" altLang="ja-JP" sz="2000" b="1" dirty="0">
              <a:latin typeface="Tahoma" panose="020B0604030504040204" pitchFamily="34" charset="0"/>
            </a:endParaRPr>
          </a:p>
          <a:p>
            <a:pPr algn="l">
              <a:spcBef>
                <a:spcPct val="50000"/>
              </a:spcBef>
            </a:pPr>
            <a:r>
              <a:rPr lang="ja-JP" altLang="en-US" sz="2000" b="1" dirty="0">
                <a:latin typeface="Tahoma" panose="020B0604030504040204" pitchFamily="34" charset="0"/>
              </a:rPr>
              <a:t>・周辺技術が不足している。</a:t>
            </a:r>
          </a:p>
        </p:txBody>
      </p:sp>
      <p:sp>
        <p:nvSpPr>
          <p:cNvPr id="83978" name="Rectangle 10">
            <a:extLst>
              <a:ext uri="{FF2B5EF4-FFF2-40B4-BE49-F238E27FC236}">
                <a16:creationId xmlns:a16="http://schemas.microsoft.com/office/drawing/2014/main" id="{FB162292-E047-4F40-AE7F-0044EDE791E6}"/>
              </a:ext>
            </a:extLst>
          </p:cNvPr>
          <p:cNvSpPr>
            <a:spLocks noChangeArrowheads="1"/>
          </p:cNvSpPr>
          <p:nvPr/>
        </p:nvSpPr>
        <p:spPr bwMode="auto">
          <a:xfrm>
            <a:off x="838200" y="5155456"/>
            <a:ext cx="1981200" cy="609600"/>
          </a:xfrm>
          <a:prstGeom prst="rect">
            <a:avLst/>
          </a:prstGeom>
          <a:solidFill>
            <a:srgbClr val="CCFFCC"/>
          </a:solidFill>
          <a:ln w="9525">
            <a:solidFill>
              <a:schemeClr val="tx1"/>
            </a:solidFill>
            <a:miter lim="800000"/>
            <a:headEnd/>
            <a:tailEnd/>
          </a:ln>
          <a:effectLst>
            <a:outerShdw dist="107763" dir="2700000" algn="ctr" rotWithShape="0">
              <a:schemeClr val="bg2"/>
            </a:outerShdw>
          </a:effectLst>
        </p:spPr>
        <p:txBody>
          <a:bodyPr wrap="none" anchor="ctr"/>
          <a:lstStyle/>
          <a:p>
            <a:pPr algn="ctr"/>
            <a:r>
              <a:rPr lang="en-US" altLang="ja-JP" dirty="0" err="1"/>
              <a:t>StaVaTester</a:t>
            </a:r>
            <a:endParaRPr lang="ja-JP"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AutoShape 8">
            <a:extLst>
              <a:ext uri="{FF2B5EF4-FFF2-40B4-BE49-F238E27FC236}">
                <a16:creationId xmlns:a16="http://schemas.microsoft.com/office/drawing/2014/main" id="{E3C2D41D-8DE6-46A6-81B5-B67974961915}"/>
              </a:ext>
            </a:extLst>
          </p:cNvPr>
          <p:cNvSpPr>
            <a:spLocks noChangeArrowheads="1"/>
          </p:cNvSpPr>
          <p:nvPr/>
        </p:nvSpPr>
        <p:spPr bwMode="auto">
          <a:xfrm rot="5400000">
            <a:off x="1076325" y="4486275"/>
            <a:ext cx="2343150" cy="12954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outerShdw dist="107763" dir="2700000" algn="ctr" rotWithShape="0">
              <a:schemeClr val="bg2"/>
            </a:outerShdw>
          </a:effectLst>
        </p:spPr>
        <p:txBody>
          <a:bodyPr rot="10800000" vert="eaVert" wrap="none" anchor="ctr"/>
          <a:lstStyle/>
          <a:p>
            <a:pPr algn="ctr"/>
            <a:r>
              <a:rPr lang="ja-JP" altLang="en-US">
                <a:solidFill>
                  <a:srgbClr val="FF3300"/>
                </a:solidFill>
              </a:rPr>
              <a:t>パターン検査</a:t>
            </a:r>
          </a:p>
        </p:txBody>
      </p:sp>
      <p:sp>
        <p:nvSpPr>
          <p:cNvPr id="23554" name="Rectangle 2">
            <a:extLst>
              <a:ext uri="{FF2B5EF4-FFF2-40B4-BE49-F238E27FC236}">
                <a16:creationId xmlns:a16="http://schemas.microsoft.com/office/drawing/2014/main" id="{4EB7A023-D6C4-4172-B0C2-9A2501053D29}"/>
              </a:ext>
            </a:extLst>
          </p:cNvPr>
          <p:cNvSpPr>
            <a:spLocks noGrp="1" noChangeArrowheads="1"/>
          </p:cNvSpPr>
          <p:nvPr>
            <p:ph type="title"/>
          </p:nvPr>
        </p:nvSpPr>
        <p:spPr>
          <a:xfrm>
            <a:off x="0" y="742950"/>
            <a:ext cx="9144000" cy="1009650"/>
          </a:xfrm>
          <a:noFill/>
          <a:ln/>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r>
              <a:rPr lang="ja-JP" altLang="en-US" sz="3200" b="1" dirty="0">
                <a:solidFill>
                  <a:schemeClr val="tx1"/>
                </a:solidFill>
                <a:effectLst>
                  <a:outerShdw blurRad="38100" dist="38100" dir="2700000" algn="tl">
                    <a:srgbClr val="C0C0C0"/>
                  </a:outerShdw>
                </a:effectLst>
              </a:rPr>
              <a:t>製造工程における自動化</a:t>
            </a:r>
          </a:p>
        </p:txBody>
      </p:sp>
      <p:sp>
        <p:nvSpPr>
          <p:cNvPr id="23555" name="Text Box 3">
            <a:extLst>
              <a:ext uri="{FF2B5EF4-FFF2-40B4-BE49-F238E27FC236}">
                <a16:creationId xmlns:a16="http://schemas.microsoft.com/office/drawing/2014/main" id="{9D2322AC-4344-448C-896B-4BB45EA3CB1C}"/>
              </a:ext>
            </a:extLst>
          </p:cNvPr>
          <p:cNvSpPr txBox="1">
            <a:spLocks noChangeArrowheads="1"/>
          </p:cNvSpPr>
          <p:nvPr/>
        </p:nvSpPr>
        <p:spPr bwMode="auto">
          <a:xfrm>
            <a:off x="1219200" y="2736850"/>
            <a:ext cx="1981200" cy="1320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ja-JP" sz="2000">
              <a:latin typeface="Tahoma" panose="020B0604030504040204" pitchFamily="34" charset="0"/>
            </a:endParaRPr>
          </a:p>
          <a:p>
            <a:pPr>
              <a:spcBef>
                <a:spcPct val="50000"/>
              </a:spcBef>
            </a:pPr>
            <a:r>
              <a:rPr lang="ja-JP" altLang="en-US" sz="2000" b="1">
                <a:latin typeface="Tahoma" panose="020B0604030504040204" pitchFamily="34" charset="0"/>
              </a:rPr>
              <a:t>製造の自動化</a:t>
            </a:r>
          </a:p>
          <a:p>
            <a:pPr>
              <a:spcBef>
                <a:spcPct val="50000"/>
              </a:spcBef>
            </a:pPr>
            <a:r>
              <a:rPr lang="ja-JP" altLang="en-US" sz="2000" b="1">
                <a:latin typeface="Tahoma" panose="020B0604030504040204" pitchFamily="34" charset="0"/>
              </a:rPr>
              <a:t>検査の自動化</a:t>
            </a:r>
          </a:p>
        </p:txBody>
      </p:sp>
      <p:sp>
        <p:nvSpPr>
          <p:cNvPr id="23556" name="Text Box 4">
            <a:extLst>
              <a:ext uri="{FF2B5EF4-FFF2-40B4-BE49-F238E27FC236}">
                <a16:creationId xmlns:a16="http://schemas.microsoft.com/office/drawing/2014/main" id="{A4F3F544-DFDA-4FDC-8CB9-4C1FF509CB49}"/>
              </a:ext>
            </a:extLst>
          </p:cNvPr>
          <p:cNvSpPr txBox="1">
            <a:spLocks noChangeArrowheads="1"/>
          </p:cNvSpPr>
          <p:nvPr/>
        </p:nvSpPr>
        <p:spPr bwMode="auto">
          <a:xfrm>
            <a:off x="914400" y="2209800"/>
            <a:ext cx="1752600" cy="831850"/>
          </a:xfrm>
          <a:prstGeom prst="rect">
            <a:avLst/>
          </a:prstGeom>
          <a:solidFill>
            <a:srgbClr val="CCFFCC"/>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ja-JP" altLang="en-US"/>
              <a:t>製造業の　競争力強化</a:t>
            </a:r>
          </a:p>
        </p:txBody>
      </p:sp>
      <p:grpSp>
        <p:nvGrpSpPr>
          <p:cNvPr id="23568" name="Group 16">
            <a:extLst>
              <a:ext uri="{FF2B5EF4-FFF2-40B4-BE49-F238E27FC236}">
                <a16:creationId xmlns:a16="http://schemas.microsoft.com/office/drawing/2014/main" id="{9532ADB7-63D0-49C9-9A69-1956D79B3A7D}"/>
              </a:ext>
            </a:extLst>
          </p:cNvPr>
          <p:cNvGrpSpPr>
            <a:grpSpLocks/>
          </p:cNvGrpSpPr>
          <p:nvPr/>
        </p:nvGrpSpPr>
        <p:grpSpPr bwMode="auto">
          <a:xfrm>
            <a:off x="3200400" y="2819400"/>
            <a:ext cx="5029200" cy="1447800"/>
            <a:chOff x="2016" y="1776"/>
            <a:chExt cx="3168" cy="912"/>
          </a:xfrm>
        </p:grpSpPr>
        <p:sp>
          <p:nvSpPr>
            <p:cNvPr id="23557" name="AutoShape 5">
              <a:extLst>
                <a:ext uri="{FF2B5EF4-FFF2-40B4-BE49-F238E27FC236}">
                  <a16:creationId xmlns:a16="http://schemas.microsoft.com/office/drawing/2014/main" id="{F37E2992-294F-4E2D-A5E7-05ADC06B8535}"/>
                </a:ext>
              </a:extLst>
            </p:cNvPr>
            <p:cNvSpPr>
              <a:spLocks noChangeArrowheads="1"/>
            </p:cNvSpPr>
            <p:nvPr/>
          </p:nvSpPr>
          <p:spPr bwMode="auto">
            <a:xfrm>
              <a:off x="2016" y="2252"/>
              <a:ext cx="1440" cy="336"/>
            </a:xfrm>
            <a:prstGeom prst="rightArrow">
              <a:avLst>
                <a:gd name="adj1" fmla="val 50000"/>
                <a:gd name="adj2" fmla="val 1071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dirty="0"/>
                <a:t>スカラー検査</a:t>
              </a:r>
            </a:p>
          </p:txBody>
        </p:sp>
        <p:sp>
          <p:nvSpPr>
            <p:cNvPr id="23559" name="AutoShape 7">
              <a:extLst>
                <a:ext uri="{FF2B5EF4-FFF2-40B4-BE49-F238E27FC236}">
                  <a16:creationId xmlns:a16="http://schemas.microsoft.com/office/drawing/2014/main" id="{FF0A78AB-8B4D-40DD-9FBA-A16D55D110CC}"/>
                </a:ext>
              </a:extLst>
            </p:cNvPr>
            <p:cNvSpPr>
              <a:spLocks noChangeArrowheads="1"/>
            </p:cNvSpPr>
            <p:nvPr/>
          </p:nvSpPr>
          <p:spPr bwMode="auto">
            <a:xfrm>
              <a:off x="2016" y="1964"/>
              <a:ext cx="1200" cy="336"/>
            </a:xfrm>
            <a:prstGeom prst="rightArrow">
              <a:avLst>
                <a:gd name="adj1" fmla="val 50000"/>
                <a:gd name="adj2" fmla="val 8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000"/>
            </a:p>
          </p:txBody>
        </p:sp>
        <p:sp>
          <p:nvSpPr>
            <p:cNvPr id="23562" name="Oval 10">
              <a:extLst>
                <a:ext uri="{FF2B5EF4-FFF2-40B4-BE49-F238E27FC236}">
                  <a16:creationId xmlns:a16="http://schemas.microsoft.com/office/drawing/2014/main" id="{02859A3A-CD7A-4ABD-B7D1-5D1C8CB04F37}"/>
                </a:ext>
              </a:extLst>
            </p:cNvPr>
            <p:cNvSpPr>
              <a:spLocks noChangeArrowheads="1"/>
            </p:cNvSpPr>
            <p:nvPr/>
          </p:nvSpPr>
          <p:spPr bwMode="auto">
            <a:xfrm>
              <a:off x="3408" y="1776"/>
              <a:ext cx="1776" cy="912"/>
            </a:xfrm>
            <a:prstGeom prst="ellipse">
              <a:avLst/>
            </a:prstGeom>
            <a:solidFill>
              <a:srgbClr val="85A6E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自動化進展</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568"/>
                                        </p:tgtEl>
                                        <p:attrNameLst>
                                          <p:attrName>style.visibility</p:attrName>
                                        </p:attrNameLst>
                                      </p:cBhvr>
                                      <p:to>
                                        <p:strVal val="visible"/>
                                      </p:to>
                                    </p:set>
                                    <p:animEffect transition="in" filter="wipe(up)">
                                      <p:cBhvr>
                                        <p:cTn id="7" dur="500"/>
                                        <p:tgtEl>
                                          <p:spTgt spid="235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wipe(up)">
                                      <p:cBhvr>
                                        <p:cTn id="12"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idx="4294967295"/>
          </p:nvPr>
        </p:nvSpPr>
        <p:spPr>
          <a:xfrm>
            <a:off x="0" y="582304"/>
            <a:ext cx="9144000" cy="12954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とは、</a:t>
            </a:r>
          </a:p>
        </p:txBody>
      </p:sp>
      <p:sp>
        <p:nvSpPr>
          <p:cNvPr id="4100" name="Rectangle 6"/>
          <p:cNvSpPr>
            <a:spLocks noChangeArrowheads="1"/>
          </p:cNvSpPr>
          <p:nvPr/>
        </p:nvSpPr>
        <p:spPr bwMode="auto">
          <a:xfrm>
            <a:off x="683568" y="3140968"/>
            <a:ext cx="5472608" cy="267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en-US" altLang="ja-JP" b="1" dirty="0" err="1">
                <a:solidFill>
                  <a:srgbClr val="000000"/>
                </a:solidFill>
              </a:rPr>
              <a:t>StaVaTester</a:t>
            </a:r>
            <a:r>
              <a:rPr lang="ja-JP" altLang="en-US" b="1" dirty="0">
                <a:solidFill>
                  <a:srgbClr val="000000"/>
                </a:solidFill>
              </a:rPr>
              <a:t>は、統計とパターン認識を融合した検査方法を使用する外観検査装置です。　　　　　　　　　　　　　　　　　　　　　ものづくり現場における目視による外観検査を自動化します。　　　　　　　　　　　従来の画像処理式外観検査装置と比べて簡単に高精度自動検査を可能にします。</a:t>
            </a:r>
          </a:p>
        </p:txBody>
      </p:sp>
      <p:sp>
        <p:nvSpPr>
          <p:cNvPr id="5" name="屈折矢印 4"/>
          <p:cNvSpPr/>
          <p:nvPr/>
        </p:nvSpPr>
        <p:spPr bwMode="auto">
          <a:xfrm rot="5400000">
            <a:off x="942255" y="5898356"/>
            <a:ext cx="634753" cy="576064"/>
          </a:xfrm>
          <a:prstGeom prst="bentUpArrow">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16" name="Rectangle 2"/>
          <p:cNvSpPr>
            <a:spLocks noChangeArrowheads="1"/>
          </p:cNvSpPr>
          <p:nvPr/>
        </p:nvSpPr>
        <p:spPr bwMode="auto">
          <a:xfrm>
            <a:off x="6156176" y="5858626"/>
            <a:ext cx="2736304"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ja-JP" altLang="en-US" sz="2800" b="1" dirty="0">
                <a:solidFill>
                  <a:srgbClr val="FF3300"/>
                </a:solidFill>
              </a:rPr>
              <a:t>生産性の向上　製品の品質向上</a:t>
            </a:r>
            <a:r>
              <a:rPr lang="ja-JP" altLang="en-US" b="1" dirty="0"/>
              <a:t>　　</a:t>
            </a:r>
          </a:p>
        </p:txBody>
      </p:sp>
      <p:grpSp>
        <p:nvGrpSpPr>
          <p:cNvPr id="2" name="グループ化 1"/>
          <p:cNvGrpSpPr/>
          <p:nvPr/>
        </p:nvGrpSpPr>
        <p:grpSpPr>
          <a:xfrm>
            <a:off x="1403648" y="2132856"/>
            <a:ext cx="5796136" cy="1008112"/>
            <a:chOff x="720080" y="2204864"/>
            <a:chExt cx="5508104" cy="1008112"/>
          </a:xfrm>
        </p:grpSpPr>
        <p:sp>
          <p:nvSpPr>
            <p:cNvPr id="4098" name="Rectangle 2"/>
            <p:cNvSpPr>
              <a:spLocks noChangeArrowheads="1"/>
            </p:cNvSpPr>
            <p:nvPr/>
          </p:nvSpPr>
          <p:spPr bwMode="auto">
            <a:xfrm>
              <a:off x="720080" y="2204864"/>
              <a:ext cx="5508104"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ja-JP" altLang="en-US" sz="3200" b="1" dirty="0">
                  <a:solidFill>
                    <a:srgbClr val="FF0000"/>
                  </a:solidFill>
                </a:rPr>
                <a:t>新しい検査方法による</a:t>
              </a:r>
              <a:endParaRPr lang="ja-JP" altLang="en-US" b="1" dirty="0"/>
            </a:p>
          </p:txBody>
        </p:sp>
        <p:sp>
          <p:nvSpPr>
            <p:cNvPr id="18" name="Rectangle 2"/>
            <p:cNvSpPr>
              <a:spLocks noChangeArrowheads="1"/>
            </p:cNvSpPr>
            <p:nvPr/>
          </p:nvSpPr>
          <p:spPr bwMode="auto">
            <a:xfrm>
              <a:off x="1547663" y="2627558"/>
              <a:ext cx="4608513"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ja-JP" altLang="en-US" sz="3200" b="1" dirty="0">
                  <a:solidFill>
                    <a:srgbClr val="FF0000"/>
                  </a:solidFill>
                </a:rPr>
                <a:t>先進の外観検査装置</a:t>
              </a:r>
              <a:r>
                <a:rPr lang="ja-JP" altLang="en-US" b="1" dirty="0"/>
                <a:t>　　</a:t>
              </a:r>
            </a:p>
          </p:txBody>
        </p:sp>
      </p:grpSp>
      <p:sp>
        <p:nvSpPr>
          <p:cNvPr id="12" name="Rectangle 6"/>
          <p:cNvSpPr>
            <a:spLocks noChangeArrowheads="1"/>
          </p:cNvSpPr>
          <p:nvPr/>
        </p:nvSpPr>
        <p:spPr bwMode="auto">
          <a:xfrm>
            <a:off x="1691680" y="5896339"/>
            <a:ext cx="3528392"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ja-JP" altLang="en-US" b="1" dirty="0">
                <a:solidFill>
                  <a:srgbClr val="000000"/>
                </a:solidFill>
              </a:rPr>
              <a:t>高速高精度の自動外観検査を素早く簡単に実現</a:t>
            </a:r>
          </a:p>
        </p:txBody>
      </p:sp>
      <p:sp>
        <p:nvSpPr>
          <p:cNvPr id="3" name="右矢印 2"/>
          <p:cNvSpPr/>
          <p:nvPr/>
        </p:nvSpPr>
        <p:spPr bwMode="auto">
          <a:xfrm>
            <a:off x="5292080" y="6186388"/>
            <a:ext cx="720080" cy="317377"/>
          </a:xfrm>
          <a:prstGeom prst="rightArrow">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pic>
        <p:nvPicPr>
          <p:cNvPr id="20" name="図 19"/>
          <p:cNvPicPr/>
          <p:nvPr/>
        </p:nvPicPr>
        <p:blipFill>
          <a:blip r:embed="rId3" cstate="print">
            <a:extLst>
              <a:ext uri="{28A0092B-C50C-407E-A947-70E740481C1C}">
                <a14:useLocalDpi xmlns:a14="http://schemas.microsoft.com/office/drawing/2010/main" val="0"/>
              </a:ext>
            </a:extLst>
          </a:blip>
          <a:stretch>
            <a:fillRect/>
          </a:stretch>
        </p:blipFill>
        <p:spPr>
          <a:xfrm>
            <a:off x="6300192" y="3743934"/>
            <a:ext cx="2482577" cy="1773298"/>
          </a:xfrm>
          <a:prstGeom prst="rect">
            <a:avLst/>
          </a:prstGeom>
        </p:spPr>
      </p:pic>
    </p:spTree>
    <p:extLst>
      <p:ext uri="{BB962C8B-B14F-4D97-AF65-F5344CB8AC3E}">
        <p14:creationId xmlns:p14="http://schemas.microsoft.com/office/powerpoint/2010/main" val="1908265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835696" y="2708920"/>
            <a:ext cx="6192688" cy="323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en-US" altLang="ja-JP" b="1" dirty="0">
                <a:solidFill>
                  <a:srgbClr val="000000"/>
                </a:solidFill>
              </a:rPr>
              <a:t>○</a:t>
            </a:r>
            <a:r>
              <a:rPr lang="ja-JP" altLang="en-US" b="1" dirty="0">
                <a:solidFill>
                  <a:srgbClr val="000000"/>
                </a:solidFill>
              </a:rPr>
              <a:t>高速な外観検査が可能です。</a:t>
            </a:r>
            <a:endParaRPr lang="en-US" altLang="ja-JP" b="1" dirty="0">
              <a:solidFill>
                <a:srgbClr val="000000"/>
              </a:solidFill>
            </a:endParaRPr>
          </a:p>
          <a:p>
            <a:pPr algn="l">
              <a:spcBef>
                <a:spcPct val="50000"/>
              </a:spcBef>
            </a:pPr>
            <a:r>
              <a:rPr lang="ja-JP" altLang="en-US" b="1" dirty="0">
                <a:solidFill>
                  <a:srgbClr val="000000"/>
                </a:solidFill>
              </a:rPr>
              <a:t>○高精度外観検査が可能です。</a:t>
            </a:r>
            <a:endParaRPr lang="en-US" altLang="ja-JP" b="1" dirty="0">
              <a:solidFill>
                <a:srgbClr val="000000"/>
              </a:solidFill>
            </a:endParaRPr>
          </a:p>
          <a:p>
            <a:pPr algn="l">
              <a:spcBef>
                <a:spcPct val="50000"/>
              </a:spcBef>
            </a:pPr>
            <a:r>
              <a:rPr lang="ja-JP" altLang="en-US" b="1" dirty="0">
                <a:solidFill>
                  <a:srgbClr val="000000"/>
                </a:solidFill>
              </a:rPr>
              <a:t>○客観的な検査データが得られます。</a:t>
            </a:r>
          </a:p>
          <a:p>
            <a:pPr algn="l">
              <a:spcBef>
                <a:spcPct val="50000"/>
              </a:spcBef>
            </a:pPr>
            <a:r>
              <a:rPr lang="ja-JP" altLang="en-US" b="1" dirty="0">
                <a:solidFill>
                  <a:srgbClr val="000000"/>
                </a:solidFill>
              </a:rPr>
              <a:t>○安定した検査が可能です。</a:t>
            </a:r>
            <a:endParaRPr lang="en-US" altLang="ja-JP" b="1" dirty="0">
              <a:solidFill>
                <a:srgbClr val="000000"/>
              </a:solidFill>
            </a:endParaRPr>
          </a:p>
          <a:p>
            <a:pPr algn="l">
              <a:spcBef>
                <a:spcPct val="50000"/>
              </a:spcBef>
            </a:pPr>
            <a:r>
              <a:rPr lang="ja-JP" altLang="en-US" b="1" dirty="0">
                <a:solidFill>
                  <a:srgbClr val="000000"/>
                </a:solidFill>
              </a:rPr>
              <a:t>○検査に熟練を必要としません。</a:t>
            </a:r>
            <a:endParaRPr lang="en-US" altLang="ja-JP" b="1" dirty="0">
              <a:solidFill>
                <a:srgbClr val="000000"/>
              </a:solidFill>
            </a:endParaRPr>
          </a:p>
          <a:p>
            <a:pPr algn="l">
              <a:spcBef>
                <a:spcPct val="50000"/>
              </a:spcBef>
            </a:pPr>
            <a:r>
              <a:rPr lang="ja-JP" altLang="en-US" b="1" dirty="0">
                <a:solidFill>
                  <a:srgbClr val="000000"/>
                </a:solidFill>
              </a:rPr>
              <a:t>○前工程の評価が可能です。</a:t>
            </a:r>
          </a:p>
        </p:txBody>
      </p:sp>
      <p:sp>
        <p:nvSpPr>
          <p:cNvPr id="16387" name="Rectangle 3"/>
          <p:cNvSpPr>
            <a:spLocks noGrp="1" noChangeArrowheads="1"/>
          </p:cNvSpPr>
          <p:nvPr>
            <p:ph type="title" idx="4294967295"/>
          </p:nvPr>
        </p:nvSpPr>
        <p:spPr>
          <a:xfrm>
            <a:off x="0" y="582304"/>
            <a:ext cx="9144000" cy="12954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の導入効果</a:t>
            </a:r>
          </a:p>
        </p:txBody>
      </p:sp>
    </p:spTree>
    <p:extLst>
      <p:ext uri="{BB962C8B-B14F-4D97-AF65-F5344CB8AC3E}">
        <p14:creationId xmlns:p14="http://schemas.microsoft.com/office/powerpoint/2010/main" val="3004526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27584" y="2471923"/>
            <a:ext cx="7992888" cy="390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en-US" altLang="ja-JP" b="1" dirty="0">
                <a:solidFill>
                  <a:srgbClr val="000000"/>
                </a:solidFill>
              </a:rPr>
              <a:t>○</a:t>
            </a:r>
            <a:r>
              <a:rPr lang="ja-JP" altLang="en-US" b="1" u="sng" dirty="0">
                <a:solidFill>
                  <a:srgbClr val="000000"/>
                </a:solidFill>
              </a:rPr>
              <a:t>自動車部品や機械部品の外観検査</a:t>
            </a:r>
            <a:endParaRPr lang="en-US" altLang="ja-JP" b="1" u="sng" dirty="0">
              <a:solidFill>
                <a:srgbClr val="000000"/>
              </a:solidFill>
            </a:endParaRPr>
          </a:p>
          <a:p>
            <a:pPr algn="l">
              <a:spcBef>
                <a:spcPts val="600"/>
              </a:spcBef>
            </a:pPr>
            <a:r>
              <a:rPr lang="ja-JP" altLang="en-US" b="1" dirty="0">
                <a:solidFill>
                  <a:srgbClr val="000000"/>
                </a:solidFill>
              </a:rPr>
              <a:t>　　インパネ、ガラス、ドアの塗装、ギア、Ｏリングなど</a:t>
            </a:r>
            <a:endParaRPr lang="en-US" altLang="ja-JP" b="1" dirty="0">
              <a:solidFill>
                <a:srgbClr val="000000"/>
              </a:solidFill>
            </a:endParaRPr>
          </a:p>
          <a:p>
            <a:pPr algn="l">
              <a:spcBef>
                <a:spcPct val="50000"/>
              </a:spcBef>
            </a:pPr>
            <a:r>
              <a:rPr lang="ja-JP" altLang="en-US" b="1" dirty="0">
                <a:solidFill>
                  <a:srgbClr val="000000"/>
                </a:solidFill>
              </a:rPr>
              <a:t>○</a:t>
            </a:r>
            <a:r>
              <a:rPr lang="ja-JP" altLang="en-US" b="1" u="sng" dirty="0">
                <a:solidFill>
                  <a:srgbClr val="000000"/>
                </a:solidFill>
              </a:rPr>
              <a:t>電機部品の外観検査 </a:t>
            </a:r>
            <a:endParaRPr lang="en-US" altLang="ja-JP" b="1" u="sng" dirty="0">
              <a:solidFill>
                <a:srgbClr val="000000"/>
              </a:solidFill>
            </a:endParaRPr>
          </a:p>
          <a:p>
            <a:pPr algn="l">
              <a:spcBef>
                <a:spcPts val="600"/>
              </a:spcBef>
            </a:pPr>
            <a:r>
              <a:rPr lang="ja-JP" altLang="en-US" b="1" dirty="0">
                <a:solidFill>
                  <a:srgbClr val="000000"/>
                </a:solidFill>
              </a:rPr>
              <a:t>　　キーボード、携帯電話、オーディオ、プリント基板など</a:t>
            </a:r>
          </a:p>
          <a:p>
            <a:pPr algn="l">
              <a:spcBef>
                <a:spcPct val="50000"/>
              </a:spcBef>
            </a:pPr>
            <a:r>
              <a:rPr lang="ja-JP" altLang="en-US" b="1" dirty="0">
                <a:solidFill>
                  <a:srgbClr val="000000"/>
                </a:solidFill>
              </a:rPr>
              <a:t>○</a:t>
            </a:r>
            <a:r>
              <a:rPr lang="ja-JP" altLang="en-US" b="1" u="sng" dirty="0">
                <a:solidFill>
                  <a:srgbClr val="000000"/>
                </a:solidFill>
              </a:rPr>
              <a:t>印刷部位の印字検査・印字品質検査</a:t>
            </a:r>
            <a:endParaRPr lang="en-US" altLang="ja-JP" b="1" u="sng" dirty="0">
              <a:solidFill>
                <a:srgbClr val="000000"/>
              </a:solidFill>
            </a:endParaRPr>
          </a:p>
          <a:p>
            <a:pPr algn="l">
              <a:spcBef>
                <a:spcPts val="600"/>
              </a:spcBef>
            </a:pPr>
            <a:r>
              <a:rPr lang="ja-JP" altLang="en-US" b="1" dirty="0">
                <a:solidFill>
                  <a:srgbClr val="000000"/>
                </a:solidFill>
              </a:rPr>
              <a:t>　　各種パッケージ、はがき、切手など</a:t>
            </a:r>
          </a:p>
          <a:p>
            <a:pPr algn="l">
              <a:spcBef>
                <a:spcPct val="50000"/>
              </a:spcBef>
            </a:pPr>
            <a:r>
              <a:rPr lang="ja-JP" altLang="en-US" b="1" dirty="0">
                <a:solidFill>
                  <a:srgbClr val="000000"/>
                </a:solidFill>
              </a:rPr>
              <a:t>○</a:t>
            </a:r>
            <a:r>
              <a:rPr lang="ja-JP" altLang="en-US" b="1" u="sng" dirty="0">
                <a:solidFill>
                  <a:srgbClr val="000000"/>
                </a:solidFill>
              </a:rPr>
              <a:t>部品の欠損検査</a:t>
            </a:r>
            <a:endParaRPr lang="en-US" altLang="ja-JP" b="1" u="sng" dirty="0">
              <a:solidFill>
                <a:srgbClr val="000000"/>
              </a:solidFill>
            </a:endParaRPr>
          </a:p>
          <a:p>
            <a:pPr algn="l">
              <a:spcBef>
                <a:spcPts val="600"/>
              </a:spcBef>
            </a:pPr>
            <a:r>
              <a:rPr lang="ja-JP" altLang="en-US" b="1" dirty="0">
                <a:solidFill>
                  <a:srgbClr val="000000"/>
                </a:solidFill>
              </a:rPr>
              <a:t>　　実装基板、プレス品など</a:t>
            </a:r>
          </a:p>
        </p:txBody>
      </p:sp>
      <p:sp>
        <p:nvSpPr>
          <p:cNvPr id="16387" name="Rectangle 3"/>
          <p:cNvSpPr>
            <a:spLocks noGrp="1" noChangeArrowheads="1"/>
          </p:cNvSpPr>
          <p:nvPr>
            <p:ph type="title" idx="4294967295"/>
          </p:nvPr>
        </p:nvSpPr>
        <p:spPr>
          <a:xfrm>
            <a:off x="0" y="582304"/>
            <a:ext cx="9144000" cy="12954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の適用対象</a:t>
            </a:r>
          </a:p>
        </p:txBody>
      </p:sp>
    </p:spTree>
    <p:extLst>
      <p:ext uri="{BB962C8B-B14F-4D97-AF65-F5344CB8AC3E}">
        <p14:creationId xmlns:p14="http://schemas.microsoft.com/office/powerpoint/2010/main" val="382911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582304"/>
            <a:ext cx="9144000" cy="1295400"/>
          </a:xfrm>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の特長</a:t>
            </a:r>
          </a:p>
        </p:txBody>
      </p:sp>
      <p:sp>
        <p:nvSpPr>
          <p:cNvPr id="8195" name="Text Box 3"/>
          <p:cNvSpPr txBox="1">
            <a:spLocks noChangeArrowheads="1"/>
          </p:cNvSpPr>
          <p:nvPr/>
        </p:nvSpPr>
        <p:spPr bwMode="auto">
          <a:xfrm>
            <a:off x="914400" y="2276872"/>
            <a:ext cx="7906072" cy="429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lnSpc>
                <a:spcPct val="90000"/>
              </a:lnSpc>
              <a:spcBef>
                <a:spcPct val="50000"/>
              </a:spcBef>
            </a:pPr>
            <a:r>
              <a:rPr lang="ja-JP" altLang="en-US" b="1" u="sng" dirty="0">
                <a:solidFill>
                  <a:srgbClr val="000000"/>
                </a:solidFill>
                <a:latin typeface="+mn-ea"/>
                <a:ea typeface="+mn-ea"/>
              </a:rPr>
              <a:t>品質評価が可能</a:t>
            </a:r>
            <a:endParaRPr lang="en-US" altLang="ja-JP" b="1" u="sng" dirty="0">
              <a:solidFill>
                <a:srgbClr val="000000"/>
              </a:solidFill>
              <a:latin typeface="+mn-ea"/>
              <a:ea typeface="+mn-ea"/>
            </a:endParaRPr>
          </a:p>
          <a:p>
            <a:pPr algn="l" eaLnBrk="1" hangingPunct="1">
              <a:lnSpc>
                <a:spcPct val="90000"/>
              </a:lnSpc>
              <a:spcBef>
                <a:spcPts val="600"/>
              </a:spcBef>
            </a:pPr>
            <a:r>
              <a:rPr lang="ja-JP" altLang="en-US" sz="2000" b="1" dirty="0">
                <a:solidFill>
                  <a:srgbClr val="000000"/>
                </a:solidFill>
                <a:latin typeface="+mn-ea"/>
                <a:ea typeface="+mn-ea"/>
              </a:rPr>
              <a:t>　　検査ワークの品質を０から１の間の実数値で評価します。</a:t>
            </a:r>
            <a:endParaRPr lang="en-US" altLang="ja-JP" sz="2000" b="1" dirty="0">
              <a:solidFill>
                <a:srgbClr val="000000"/>
              </a:solidFill>
              <a:latin typeface="+mn-ea"/>
              <a:ea typeface="+mn-ea"/>
            </a:endParaRPr>
          </a:p>
          <a:p>
            <a:pPr algn="l" eaLnBrk="1" hangingPunct="1">
              <a:lnSpc>
                <a:spcPct val="90000"/>
              </a:lnSpc>
              <a:spcBef>
                <a:spcPct val="50000"/>
              </a:spcBef>
            </a:pPr>
            <a:r>
              <a:rPr lang="ja-JP" altLang="en-US" b="1" u="sng" dirty="0">
                <a:solidFill>
                  <a:srgbClr val="000000"/>
                </a:solidFill>
                <a:latin typeface="+mn-ea"/>
                <a:ea typeface="+mn-ea"/>
              </a:rPr>
              <a:t>検査精度が高い</a:t>
            </a:r>
            <a:r>
              <a:rPr lang="ja-JP" altLang="en-US" sz="2000" b="1" dirty="0">
                <a:solidFill>
                  <a:srgbClr val="000000"/>
                </a:solidFill>
                <a:latin typeface="+mn-ea"/>
                <a:ea typeface="+mn-ea"/>
              </a:rPr>
              <a:t>　　　　　　　　　　　　　　　　　　　　　　　　　　　　　　　　　　</a:t>
            </a:r>
            <a:endParaRPr lang="en-US" altLang="ja-JP" sz="2000" b="1" dirty="0">
              <a:solidFill>
                <a:srgbClr val="000000"/>
              </a:solidFill>
              <a:latin typeface="+mn-ea"/>
              <a:ea typeface="+mn-ea"/>
            </a:endParaRPr>
          </a:p>
          <a:p>
            <a:pPr algn="l" eaLnBrk="1" hangingPunct="1">
              <a:lnSpc>
                <a:spcPct val="90000"/>
              </a:lnSpc>
              <a:spcBef>
                <a:spcPts val="600"/>
              </a:spcBef>
            </a:pPr>
            <a:r>
              <a:rPr lang="ja-JP" altLang="en-US" sz="2000" b="1" dirty="0">
                <a:solidFill>
                  <a:srgbClr val="000000"/>
                </a:solidFill>
                <a:latin typeface="+mn-ea"/>
                <a:ea typeface="+mn-ea"/>
              </a:rPr>
              <a:t>　　</a:t>
            </a:r>
            <a:r>
              <a:rPr lang="en-US" altLang="ja-JP" sz="2000" b="1" dirty="0">
                <a:solidFill>
                  <a:srgbClr val="000000"/>
                </a:solidFill>
                <a:latin typeface="+mn-ea"/>
                <a:ea typeface="+mn-ea"/>
              </a:rPr>
              <a:t>StaVaTester</a:t>
            </a:r>
            <a:r>
              <a:rPr lang="ja-JP" altLang="en-US" sz="2000" b="1" dirty="0">
                <a:solidFill>
                  <a:srgbClr val="000000"/>
                </a:solidFill>
                <a:latin typeface="+mn-ea"/>
                <a:ea typeface="+mn-ea"/>
              </a:rPr>
              <a:t>は、ワーク画像の濃度の標準化変量を基に検査するため、高い検査精度があります。</a:t>
            </a:r>
          </a:p>
          <a:p>
            <a:pPr algn="l" eaLnBrk="1" hangingPunct="1">
              <a:lnSpc>
                <a:spcPct val="90000"/>
              </a:lnSpc>
              <a:spcBef>
                <a:spcPct val="50000"/>
              </a:spcBef>
            </a:pPr>
            <a:r>
              <a:rPr lang="ja-JP" altLang="en-US" b="1" u="sng" dirty="0">
                <a:solidFill>
                  <a:srgbClr val="000000"/>
                </a:solidFill>
                <a:latin typeface="+mn-ea"/>
                <a:ea typeface="+mn-ea"/>
              </a:rPr>
              <a:t>短時間で調整が可能　</a:t>
            </a:r>
            <a:r>
              <a:rPr lang="ja-JP" altLang="en-US" sz="2000" b="1" u="sng" dirty="0">
                <a:solidFill>
                  <a:srgbClr val="000000"/>
                </a:solidFill>
                <a:latin typeface="+mn-ea"/>
                <a:ea typeface="+mn-ea"/>
              </a:rPr>
              <a:t>　　　　</a:t>
            </a:r>
            <a:r>
              <a:rPr lang="ja-JP" altLang="en-US" sz="2000" b="1" dirty="0">
                <a:solidFill>
                  <a:srgbClr val="000000"/>
                </a:solidFill>
                <a:latin typeface="+mn-ea"/>
                <a:ea typeface="+mn-ea"/>
              </a:rPr>
              <a:t>　　　　　　　　　　　　　　　　　　　　　　　　　　</a:t>
            </a:r>
            <a:endParaRPr lang="en-US" altLang="ja-JP" sz="2000" b="1" dirty="0">
              <a:solidFill>
                <a:srgbClr val="000000"/>
              </a:solidFill>
              <a:latin typeface="+mn-ea"/>
              <a:ea typeface="+mn-ea"/>
            </a:endParaRPr>
          </a:p>
          <a:p>
            <a:pPr algn="l" eaLnBrk="1" hangingPunct="1">
              <a:lnSpc>
                <a:spcPct val="90000"/>
              </a:lnSpc>
              <a:spcBef>
                <a:spcPts val="600"/>
              </a:spcBef>
            </a:pPr>
            <a:r>
              <a:rPr lang="ja-JP" altLang="en-US" sz="2000" b="1" dirty="0">
                <a:solidFill>
                  <a:srgbClr val="000000"/>
                </a:solidFill>
                <a:latin typeface="+mn-ea"/>
                <a:ea typeface="+mn-ea"/>
              </a:rPr>
              <a:t>　　検査パラメータの多くは自動で最適化されるため、短時間でシステムを構築することができます。</a:t>
            </a:r>
          </a:p>
          <a:p>
            <a:pPr algn="l" eaLnBrk="1" hangingPunct="1">
              <a:lnSpc>
                <a:spcPct val="90000"/>
              </a:lnSpc>
              <a:spcBef>
                <a:spcPct val="50000"/>
              </a:spcBef>
            </a:pPr>
            <a:r>
              <a:rPr lang="ja-JP" altLang="en-US" b="1" u="sng" dirty="0">
                <a:solidFill>
                  <a:srgbClr val="000000"/>
                </a:solidFill>
                <a:latin typeface="+mn-ea"/>
                <a:ea typeface="+mn-ea"/>
              </a:rPr>
              <a:t>調整が容易</a:t>
            </a:r>
            <a:r>
              <a:rPr lang="ja-JP" altLang="en-US" sz="2000" b="1" dirty="0">
                <a:solidFill>
                  <a:srgbClr val="000000"/>
                </a:solidFill>
                <a:latin typeface="+mn-ea"/>
                <a:ea typeface="+mn-ea"/>
              </a:rPr>
              <a:t>　　　　　　　　　　　　　　　　　　　　　　　　　　　　　　　　　　　　　</a:t>
            </a:r>
            <a:endParaRPr lang="en-US" altLang="ja-JP" sz="2000" b="1" dirty="0">
              <a:solidFill>
                <a:srgbClr val="000000"/>
              </a:solidFill>
              <a:latin typeface="+mn-ea"/>
              <a:ea typeface="+mn-ea"/>
            </a:endParaRPr>
          </a:p>
          <a:p>
            <a:pPr algn="l" eaLnBrk="1" hangingPunct="1">
              <a:lnSpc>
                <a:spcPct val="90000"/>
              </a:lnSpc>
              <a:spcBef>
                <a:spcPts val="600"/>
              </a:spcBef>
            </a:pPr>
            <a:r>
              <a:rPr lang="ja-JP" altLang="en-US" sz="2000" b="1" dirty="0">
                <a:solidFill>
                  <a:srgbClr val="000000"/>
                </a:solidFill>
                <a:latin typeface="+mn-ea"/>
                <a:ea typeface="+mn-ea"/>
              </a:rPr>
              <a:t>　　</a:t>
            </a:r>
            <a:r>
              <a:rPr lang="en-US" altLang="ja-JP" sz="2000" b="1" dirty="0">
                <a:solidFill>
                  <a:srgbClr val="000000"/>
                </a:solidFill>
                <a:latin typeface="+mn-ea"/>
                <a:ea typeface="+mn-ea"/>
              </a:rPr>
              <a:t>StaVaTester</a:t>
            </a:r>
            <a:r>
              <a:rPr lang="ja-JP" altLang="en-US" sz="2000" b="1" dirty="0">
                <a:solidFill>
                  <a:srgbClr val="000000"/>
                </a:solidFill>
                <a:latin typeface="+mn-ea"/>
                <a:ea typeface="+mn-ea"/>
              </a:rPr>
              <a:t>は、画像処理の知識が不要で、しかも自動的にシステムを構築するためシステム構築が容易です。</a:t>
            </a:r>
          </a:p>
        </p:txBody>
      </p:sp>
      <p:sp>
        <p:nvSpPr>
          <p:cNvPr id="4" name="Text Box 5"/>
          <p:cNvSpPr txBox="1">
            <a:spLocks noChangeArrowheads="1"/>
          </p:cNvSpPr>
          <p:nvPr/>
        </p:nvSpPr>
        <p:spPr bwMode="auto">
          <a:xfrm>
            <a:off x="899593" y="2204864"/>
            <a:ext cx="2376264" cy="461665"/>
          </a:xfrm>
          <a:prstGeom prst="rect">
            <a:avLst/>
          </a:prstGeom>
          <a:solidFill>
            <a:srgbClr val="FFFF00"/>
          </a:solidFill>
          <a:ln w="9525">
            <a:solidFill>
              <a:schemeClr val="tx1"/>
            </a:solidFill>
            <a:miter lim="800000"/>
            <a:headEnd/>
            <a:tailEnd/>
          </a:ln>
          <a:effectLst/>
        </p:spPr>
        <p:txBody>
          <a:bodyPr wrap="square">
            <a:spAutoFit/>
          </a:bodyPr>
          <a:lstStyle/>
          <a:p>
            <a:pPr algn="ctr">
              <a:spcBef>
                <a:spcPct val="50000"/>
              </a:spcBef>
            </a:pPr>
            <a:r>
              <a:rPr lang="ja-JP" altLang="en-US" b="1" dirty="0">
                <a:solidFill>
                  <a:srgbClr val="000000"/>
                </a:solidFill>
                <a:latin typeface="Tahoma" pitchFamily="34" charset="0"/>
              </a:rPr>
              <a:t>品質評価が可能</a:t>
            </a:r>
          </a:p>
        </p:txBody>
      </p:sp>
      <p:sp>
        <p:nvSpPr>
          <p:cNvPr id="5" name="Text Box 5"/>
          <p:cNvSpPr txBox="1">
            <a:spLocks noChangeArrowheads="1"/>
          </p:cNvSpPr>
          <p:nvPr/>
        </p:nvSpPr>
        <p:spPr bwMode="auto">
          <a:xfrm>
            <a:off x="899593" y="3068960"/>
            <a:ext cx="2376264" cy="461665"/>
          </a:xfrm>
          <a:prstGeom prst="rect">
            <a:avLst/>
          </a:prstGeom>
          <a:solidFill>
            <a:srgbClr val="FFFF00"/>
          </a:solidFill>
          <a:ln w="9525">
            <a:solidFill>
              <a:schemeClr val="tx1"/>
            </a:solidFill>
            <a:miter lim="800000"/>
            <a:headEnd/>
            <a:tailEnd/>
          </a:ln>
          <a:effectLst/>
        </p:spPr>
        <p:txBody>
          <a:bodyPr wrap="square">
            <a:spAutoFit/>
          </a:bodyPr>
          <a:lstStyle/>
          <a:p>
            <a:pPr>
              <a:spcBef>
                <a:spcPct val="50000"/>
              </a:spcBef>
            </a:pPr>
            <a:r>
              <a:rPr lang="ja-JP" altLang="en-US" b="1" dirty="0">
                <a:solidFill>
                  <a:srgbClr val="000000"/>
                </a:solidFill>
                <a:latin typeface="Tahoma" pitchFamily="34" charset="0"/>
              </a:rPr>
              <a:t>検査精度が高い</a:t>
            </a:r>
          </a:p>
        </p:txBody>
      </p:sp>
      <p:sp>
        <p:nvSpPr>
          <p:cNvPr id="6" name="Text Box 5"/>
          <p:cNvSpPr txBox="1">
            <a:spLocks noChangeArrowheads="1"/>
          </p:cNvSpPr>
          <p:nvPr/>
        </p:nvSpPr>
        <p:spPr bwMode="auto">
          <a:xfrm>
            <a:off x="914400" y="4240486"/>
            <a:ext cx="4305672" cy="461665"/>
          </a:xfrm>
          <a:prstGeom prst="rect">
            <a:avLst/>
          </a:prstGeom>
          <a:solidFill>
            <a:srgbClr val="FFFF00"/>
          </a:solidFill>
          <a:ln w="9525">
            <a:solidFill>
              <a:schemeClr val="tx1"/>
            </a:solidFill>
            <a:miter lim="800000"/>
            <a:headEnd/>
            <a:tailEnd/>
          </a:ln>
          <a:effectLst/>
        </p:spPr>
        <p:txBody>
          <a:bodyPr wrap="square">
            <a:spAutoFit/>
          </a:bodyPr>
          <a:lstStyle/>
          <a:p>
            <a:pPr>
              <a:spcBef>
                <a:spcPct val="50000"/>
              </a:spcBef>
            </a:pPr>
            <a:r>
              <a:rPr lang="ja-JP" altLang="en-US" b="1" dirty="0">
                <a:solidFill>
                  <a:srgbClr val="000000"/>
                </a:solidFill>
                <a:latin typeface="Tahoma" pitchFamily="34" charset="0"/>
              </a:rPr>
              <a:t>短時間で検査レシピ作成可能</a:t>
            </a:r>
          </a:p>
        </p:txBody>
      </p:sp>
      <p:sp>
        <p:nvSpPr>
          <p:cNvPr id="7" name="Text Box 5"/>
          <p:cNvSpPr txBox="1">
            <a:spLocks noChangeArrowheads="1"/>
          </p:cNvSpPr>
          <p:nvPr/>
        </p:nvSpPr>
        <p:spPr bwMode="auto">
          <a:xfrm>
            <a:off x="899592" y="5373216"/>
            <a:ext cx="3312368" cy="461665"/>
          </a:xfrm>
          <a:prstGeom prst="rect">
            <a:avLst/>
          </a:prstGeom>
          <a:solidFill>
            <a:srgbClr val="FFFF00"/>
          </a:solidFill>
          <a:ln w="9525">
            <a:solidFill>
              <a:schemeClr val="tx1"/>
            </a:solidFill>
            <a:miter lim="800000"/>
            <a:headEnd/>
            <a:tailEnd/>
          </a:ln>
          <a:effectLst/>
        </p:spPr>
        <p:txBody>
          <a:bodyPr wrap="square">
            <a:spAutoFit/>
          </a:bodyPr>
          <a:lstStyle/>
          <a:p>
            <a:pPr>
              <a:spcBef>
                <a:spcPct val="50000"/>
              </a:spcBef>
            </a:pPr>
            <a:r>
              <a:rPr lang="ja-JP" altLang="en-US" b="1" dirty="0">
                <a:solidFill>
                  <a:srgbClr val="000000"/>
                </a:solidFill>
                <a:latin typeface="Tahoma" pitchFamily="34" charset="0"/>
              </a:rPr>
              <a:t>検査レシピ作成が容易</a:t>
            </a:r>
          </a:p>
        </p:txBody>
      </p:sp>
    </p:spTree>
    <p:extLst>
      <p:ext uri="{BB962C8B-B14F-4D97-AF65-F5344CB8AC3E}">
        <p14:creationId xmlns:p14="http://schemas.microsoft.com/office/powerpoint/2010/main" val="8041066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idx="4294967295"/>
          </p:nvPr>
        </p:nvSpPr>
        <p:spPr>
          <a:xfrm>
            <a:off x="0" y="546100"/>
            <a:ext cx="9144000" cy="1371600"/>
          </a:xfrm>
        </p:spPr>
        <p:txBody>
          <a:bodyPr/>
          <a:lstStyle/>
          <a:p>
            <a:pPr algn="l" eaLnBrk="1" hangingPunct="1"/>
            <a:r>
              <a:rPr lang="ja-JP" altLang="en-US" sz="4000" b="1" dirty="0"/>
              <a:t>　　　　　</a:t>
            </a:r>
            <a:r>
              <a:rPr lang="en-US" altLang="ja-JP" sz="4000" b="1" dirty="0" err="1">
                <a:solidFill>
                  <a:srgbClr val="000000"/>
                </a:solidFill>
              </a:rPr>
              <a:t>StaVaTester</a:t>
            </a:r>
            <a:r>
              <a:rPr lang="ja-JP" altLang="en-US" sz="4000" b="1" dirty="0">
                <a:solidFill>
                  <a:srgbClr val="000000"/>
                </a:solidFill>
              </a:rPr>
              <a:t>の標準仕様</a:t>
            </a:r>
          </a:p>
        </p:txBody>
      </p:sp>
      <p:sp>
        <p:nvSpPr>
          <p:cNvPr id="11267" name="Rectangle 4"/>
          <p:cNvSpPr>
            <a:spLocks noChangeArrowheads="1"/>
          </p:cNvSpPr>
          <p:nvPr/>
        </p:nvSpPr>
        <p:spPr bwMode="auto">
          <a:xfrm>
            <a:off x="1424880" y="1719032"/>
            <a:ext cx="7467600" cy="509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ja-JP" altLang="en-US" sz="2000" b="1" u="sng" dirty="0">
                <a:solidFill>
                  <a:srgbClr val="000000"/>
                </a:solidFill>
              </a:rPr>
              <a:t>検査時間</a:t>
            </a:r>
            <a:r>
              <a:rPr lang="ja-JP" altLang="en-US" sz="2000" b="1" dirty="0">
                <a:solidFill>
                  <a:srgbClr val="000000"/>
                </a:solidFill>
              </a:rPr>
              <a:t>　　　　　　　　　　　　　　　　　　　　　　　　　　　　　　　　　　　　　　</a:t>
            </a:r>
            <a:endParaRPr lang="en-US" altLang="ja-JP" sz="2000" b="1" dirty="0">
              <a:solidFill>
                <a:srgbClr val="000000"/>
              </a:solidFill>
            </a:endParaRPr>
          </a:p>
          <a:p>
            <a:pPr algn="l">
              <a:spcBef>
                <a:spcPts val="600"/>
              </a:spcBef>
            </a:pPr>
            <a:r>
              <a:rPr lang="ja-JP" altLang="en-US" sz="2000" b="1" dirty="0">
                <a:solidFill>
                  <a:srgbClr val="000000"/>
                </a:solidFill>
              </a:rPr>
              <a:t>　　１秒（撮像＋分析＋判定：１２０万画素カラー画像）</a:t>
            </a:r>
          </a:p>
          <a:p>
            <a:pPr algn="l">
              <a:spcBef>
                <a:spcPct val="50000"/>
              </a:spcBef>
            </a:pPr>
            <a:r>
              <a:rPr lang="ja-JP" altLang="en-US" sz="2000" b="1" u="sng" dirty="0">
                <a:solidFill>
                  <a:srgbClr val="000000"/>
                </a:solidFill>
              </a:rPr>
              <a:t>検査レシピ作成時間</a:t>
            </a:r>
            <a:r>
              <a:rPr lang="ja-JP" altLang="en-US" sz="2000" b="1" dirty="0">
                <a:solidFill>
                  <a:srgbClr val="000000"/>
                </a:solidFill>
              </a:rPr>
              <a:t>　　　　　　　　　　　　　　　　　　　　　　　　　　　　　　　　　　　　</a:t>
            </a:r>
            <a:endParaRPr lang="en-US" altLang="ja-JP" sz="2000" b="1" dirty="0">
              <a:solidFill>
                <a:srgbClr val="000000"/>
              </a:solidFill>
            </a:endParaRPr>
          </a:p>
          <a:p>
            <a:pPr algn="l">
              <a:spcBef>
                <a:spcPts val="600"/>
              </a:spcBef>
            </a:pPr>
            <a:r>
              <a:rPr lang="ja-JP" altLang="en-US" sz="2000" b="1" dirty="0">
                <a:solidFill>
                  <a:srgbClr val="000000"/>
                </a:solidFill>
              </a:rPr>
              <a:t>　　３０分程度</a:t>
            </a:r>
            <a:endParaRPr lang="en-US" altLang="ja-JP" sz="2000" b="1" dirty="0">
              <a:solidFill>
                <a:srgbClr val="000000"/>
              </a:solidFill>
            </a:endParaRPr>
          </a:p>
          <a:p>
            <a:pPr algn="l">
              <a:spcBef>
                <a:spcPct val="50000"/>
              </a:spcBef>
            </a:pPr>
            <a:r>
              <a:rPr lang="ja-JP" altLang="en-US" sz="2000" b="1" u="sng" dirty="0">
                <a:solidFill>
                  <a:srgbClr val="000000"/>
                </a:solidFill>
              </a:rPr>
              <a:t>カメラ台数</a:t>
            </a:r>
            <a:r>
              <a:rPr lang="ja-JP" altLang="en-US" sz="2000" b="1" dirty="0">
                <a:solidFill>
                  <a:srgbClr val="000000"/>
                </a:solidFill>
              </a:rPr>
              <a:t>　　　　　　　　　　　　　　　　　　　　　　　　　　　　　　　　　　　　　</a:t>
            </a:r>
            <a:endParaRPr lang="en-US" altLang="ja-JP" sz="2000" b="1" dirty="0">
              <a:solidFill>
                <a:srgbClr val="000000"/>
              </a:solidFill>
            </a:endParaRPr>
          </a:p>
          <a:p>
            <a:pPr algn="l">
              <a:spcBef>
                <a:spcPts val="600"/>
              </a:spcBef>
            </a:pPr>
            <a:r>
              <a:rPr lang="ja-JP" altLang="en-US" sz="2000" b="1" dirty="0">
                <a:solidFill>
                  <a:srgbClr val="000000"/>
                </a:solidFill>
              </a:rPr>
              <a:t>　　１～４台</a:t>
            </a:r>
          </a:p>
          <a:p>
            <a:pPr algn="l">
              <a:spcBef>
                <a:spcPct val="50000"/>
              </a:spcBef>
            </a:pPr>
            <a:r>
              <a:rPr lang="ja-JP" altLang="en-US" sz="2000" b="1" u="sng" dirty="0">
                <a:solidFill>
                  <a:srgbClr val="000000"/>
                </a:solidFill>
              </a:rPr>
              <a:t>対象画像</a:t>
            </a:r>
            <a:r>
              <a:rPr lang="ja-JP" altLang="en-US" sz="2000" b="1" dirty="0">
                <a:solidFill>
                  <a:srgbClr val="000000"/>
                </a:solidFill>
              </a:rPr>
              <a:t>　　　　　　　　　　　　　　　　　　　　　　　　　　　　　　　　　　　　　　</a:t>
            </a:r>
            <a:endParaRPr lang="en-US" altLang="ja-JP" sz="2000" b="1" dirty="0">
              <a:solidFill>
                <a:srgbClr val="000000"/>
              </a:solidFill>
            </a:endParaRPr>
          </a:p>
          <a:p>
            <a:pPr algn="l">
              <a:spcBef>
                <a:spcPts val="600"/>
              </a:spcBef>
            </a:pPr>
            <a:r>
              <a:rPr lang="ja-JP" altLang="en-US" sz="2000" b="1" dirty="0">
                <a:solidFill>
                  <a:srgbClr val="000000"/>
                </a:solidFill>
              </a:rPr>
              <a:t>　　約３０～１，０００万画素カラー画像またはグレー画像</a:t>
            </a:r>
          </a:p>
          <a:p>
            <a:pPr algn="l">
              <a:spcBef>
                <a:spcPct val="50000"/>
              </a:spcBef>
            </a:pPr>
            <a:r>
              <a:rPr lang="ja-JP" altLang="en-US" sz="2000" b="1" u="sng" dirty="0">
                <a:solidFill>
                  <a:srgbClr val="000000"/>
                </a:solidFill>
              </a:rPr>
              <a:t>アナライザ</a:t>
            </a:r>
            <a:r>
              <a:rPr lang="ja-JP" altLang="en-US" sz="2000" b="1" dirty="0">
                <a:solidFill>
                  <a:srgbClr val="000000"/>
                </a:solidFill>
              </a:rPr>
              <a:t>　　　　　　　　　　　　　　　　　　　　　　　　　　　　　　　　　　　　　</a:t>
            </a:r>
            <a:endParaRPr lang="en-US" altLang="ja-JP" sz="2000" b="1" dirty="0">
              <a:solidFill>
                <a:srgbClr val="000000"/>
              </a:solidFill>
            </a:endParaRPr>
          </a:p>
          <a:p>
            <a:pPr algn="l">
              <a:spcBef>
                <a:spcPts val="600"/>
              </a:spcBef>
            </a:pPr>
            <a:r>
              <a:rPr lang="ja-JP" altLang="en-US" sz="2000" b="1" dirty="0">
                <a:solidFill>
                  <a:srgbClr val="000000"/>
                </a:solidFill>
              </a:rPr>
              <a:t>　　ウィンドウズパソコン</a:t>
            </a:r>
          </a:p>
          <a:p>
            <a:pPr algn="l">
              <a:spcBef>
                <a:spcPct val="50000"/>
              </a:spcBef>
            </a:pPr>
            <a:r>
              <a:rPr lang="ja-JP" altLang="en-US" sz="2000" b="1" u="sng" dirty="0">
                <a:solidFill>
                  <a:srgbClr val="000000"/>
                </a:solidFill>
              </a:rPr>
              <a:t>画像処理</a:t>
            </a:r>
            <a:r>
              <a:rPr lang="ja-JP" altLang="en-US" sz="2000" b="1" dirty="0">
                <a:solidFill>
                  <a:srgbClr val="000000"/>
                </a:solidFill>
              </a:rPr>
              <a:t>　　　　　　　　　　　　　　　　　　　　　　　　　　　　　　　　　　　　　　</a:t>
            </a:r>
            <a:endParaRPr lang="en-US" altLang="ja-JP" sz="2000" b="1" dirty="0">
              <a:solidFill>
                <a:srgbClr val="000000"/>
              </a:solidFill>
            </a:endParaRPr>
          </a:p>
          <a:p>
            <a:pPr algn="l">
              <a:spcBef>
                <a:spcPts val="600"/>
              </a:spcBef>
            </a:pPr>
            <a:r>
              <a:rPr lang="ja-JP" altLang="en-US" sz="2000" b="1" dirty="0">
                <a:solidFill>
                  <a:srgbClr val="000000"/>
                </a:solidFill>
              </a:rPr>
              <a:t>　　自動位置補正、ノイズ補正</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09600"/>
            <a:ext cx="9144000" cy="1295400"/>
          </a:xfrm>
        </p:spPr>
        <p:txBody>
          <a:bodyPr/>
          <a:lstStyle/>
          <a:p>
            <a:pPr algn="l" eaLnBrk="1" hangingPunct="1"/>
            <a:r>
              <a:rPr lang="ja-JP" altLang="en-US" sz="4000" b="1" dirty="0"/>
              <a:t>　　　　　</a:t>
            </a:r>
            <a:r>
              <a:rPr lang="ja-JP" altLang="en-US" sz="4000" b="1" dirty="0">
                <a:solidFill>
                  <a:srgbClr val="000000"/>
                </a:solidFill>
              </a:rPr>
              <a:t>卓上型</a:t>
            </a:r>
            <a:r>
              <a:rPr lang="en-US" altLang="ja-JP" sz="4000" b="1" dirty="0">
                <a:solidFill>
                  <a:srgbClr val="000000"/>
                </a:solidFill>
              </a:rPr>
              <a:t>StaVaTester</a:t>
            </a:r>
            <a:r>
              <a:rPr lang="ja-JP" altLang="en-US" sz="4000" b="1" dirty="0">
                <a:solidFill>
                  <a:srgbClr val="000000"/>
                </a:solidFill>
              </a:rPr>
              <a:t>の構成</a:t>
            </a:r>
          </a:p>
        </p:txBody>
      </p:sp>
      <p:sp>
        <p:nvSpPr>
          <p:cNvPr id="9219" name="Text Box 4"/>
          <p:cNvSpPr txBox="1">
            <a:spLocks noChangeArrowheads="1"/>
          </p:cNvSpPr>
          <p:nvPr/>
        </p:nvSpPr>
        <p:spPr bwMode="auto">
          <a:xfrm>
            <a:off x="3165624" y="6086623"/>
            <a:ext cx="14478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000000"/>
                </a:solidFill>
              </a:rPr>
              <a:t>アナライザ</a:t>
            </a:r>
            <a:endParaRPr lang="ja-JP" altLang="en-US" dirty="0">
              <a:solidFill>
                <a:srgbClr val="000000"/>
              </a:solidFill>
            </a:endParaRPr>
          </a:p>
        </p:txBody>
      </p:sp>
      <p:sp>
        <p:nvSpPr>
          <p:cNvPr id="9220" name="Text Box 10"/>
          <p:cNvSpPr txBox="1">
            <a:spLocks noChangeArrowheads="1"/>
          </p:cNvSpPr>
          <p:nvPr/>
        </p:nvSpPr>
        <p:spPr bwMode="auto">
          <a:xfrm>
            <a:off x="6125418" y="4077072"/>
            <a:ext cx="99060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000000"/>
                </a:solidFill>
              </a:rPr>
              <a:t>カメラ</a:t>
            </a:r>
            <a:endParaRPr lang="ja-JP" altLang="en-US" dirty="0">
              <a:solidFill>
                <a:srgbClr val="000000"/>
              </a:solidFill>
            </a:endParaRPr>
          </a:p>
        </p:txBody>
      </p:sp>
      <p:sp>
        <p:nvSpPr>
          <p:cNvPr id="9221" name="Text Box 11"/>
          <p:cNvSpPr txBox="1">
            <a:spLocks noChangeArrowheads="1"/>
          </p:cNvSpPr>
          <p:nvPr/>
        </p:nvSpPr>
        <p:spPr bwMode="auto">
          <a:xfrm>
            <a:off x="6131768" y="4934495"/>
            <a:ext cx="17526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3333FF"/>
                </a:solidFill>
              </a:rPr>
              <a:t>照明</a:t>
            </a:r>
            <a:endParaRPr lang="ja-JP" altLang="en-US" dirty="0">
              <a:solidFill>
                <a:srgbClr val="3333FF"/>
              </a:solidFill>
            </a:endParaRPr>
          </a:p>
        </p:txBody>
      </p:sp>
      <p:sp>
        <p:nvSpPr>
          <p:cNvPr id="9222" name="Text Box 13"/>
          <p:cNvSpPr txBox="1">
            <a:spLocks noChangeArrowheads="1"/>
          </p:cNvSpPr>
          <p:nvPr/>
        </p:nvSpPr>
        <p:spPr bwMode="auto">
          <a:xfrm>
            <a:off x="6131768" y="5366543"/>
            <a:ext cx="17526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3333FF"/>
                </a:solidFill>
              </a:rPr>
              <a:t>検査スタンド</a:t>
            </a:r>
            <a:endParaRPr lang="ja-JP" altLang="en-US" dirty="0">
              <a:solidFill>
                <a:srgbClr val="3333FF"/>
              </a:solidFill>
            </a:endParaRPr>
          </a:p>
        </p:txBody>
      </p:sp>
      <p:sp>
        <p:nvSpPr>
          <p:cNvPr id="16" name="Rectangle 6"/>
          <p:cNvSpPr>
            <a:spLocks noChangeArrowheads="1"/>
          </p:cNvSpPr>
          <p:nvPr/>
        </p:nvSpPr>
        <p:spPr bwMode="auto">
          <a:xfrm>
            <a:off x="1877120" y="2534645"/>
            <a:ext cx="547260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ja-JP" altLang="en-US" b="1" dirty="0">
                <a:solidFill>
                  <a:srgbClr val="000000"/>
                </a:solidFill>
              </a:rPr>
              <a:t>検査ワークの手差しによる外観検査</a:t>
            </a:r>
          </a:p>
        </p:txBody>
      </p:sp>
      <p:sp>
        <p:nvSpPr>
          <p:cNvPr id="11" name="Text Box 11"/>
          <p:cNvSpPr txBox="1">
            <a:spLocks noChangeArrowheads="1"/>
          </p:cNvSpPr>
          <p:nvPr/>
        </p:nvSpPr>
        <p:spPr bwMode="auto">
          <a:xfrm>
            <a:off x="6131768" y="4509120"/>
            <a:ext cx="17526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3333FF"/>
                </a:solidFill>
              </a:rPr>
              <a:t>レンズ</a:t>
            </a:r>
            <a:endParaRPr lang="ja-JP" altLang="en-US" dirty="0">
              <a:solidFill>
                <a:srgbClr val="3333FF"/>
              </a:solidFill>
            </a:endParaRPr>
          </a:p>
        </p:txBody>
      </p:sp>
      <p:pic>
        <p:nvPicPr>
          <p:cNvPr id="12" name="図 11"/>
          <p:cNvPicPr/>
          <p:nvPr/>
        </p:nvPicPr>
        <p:blipFill>
          <a:blip r:embed="rId3" cstate="print">
            <a:extLst>
              <a:ext uri="{28A0092B-C50C-407E-A947-70E740481C1C}">
                <a14:useLocalDpi xmlns:a14="http://schemas.microsoft.com/office/drawing/2010/main" val="0"/>
              </a:ext>
            </a:extLst>
          </a:blip>
          <a:stretch>
            <a:fillRect/>
          </a:stretch>
        </p:blipFill>
        <p:spPr>
          <a:xfrm>
            <a:off x="2123728" y="3409093"/>
            <a:ext cx="3600400" cy="254018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62200"/>
            <a:ext cx="56388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Grp="1" noChangeArrowheads="1"/>
          </p:cNvSpPr>
          <p:nvPr>
            <p:ph type="title"/>
          </p:nvPr>
        </p:nvSpPr>
        <p:spPr>
          <a:xfrm>
            <a:off x="0" y="533400"/>
            <a:ext cx="9144000" cy="13716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の適用例</a:t>
            </a:r>
          </a:p>
        </p:txBody>
      </p:sp>
      <p:sp>
        <p:nvSpPr>
          <p:cNvPr id="12292" name="Line 5"/>
          <p:cNvSpPr>
            <a:spLocks noChangeShapeType="1"/>
          </p:cNvSpPr>
          <p:nvPr/>
        </p:nvSpPr>
        <p:spPr bwMode="auto">
          <a:xfrm rot="10800000" flipV="1">
            <a:off x="7391400" y="5257800"/>
            <a:ext cx="304800" cy="304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dirty="0"/>
          </a:p>
        </p:txBody>
      </p:sp>
      <p:sp>
        <p:nvSpPr>
          <p:cNvPr id="12293" name="Oval 10"/>
          <p:cNvSpPr>
            <a:spLocks noChangeArrowheads="1"/>
          </p:cNvSpPr>
          <p:nvPr/>
        </p:nvSpPr>
        <p:spPr bwMode="auto">
          <a:xfrm>
            <a:off x="6919913" y="5510213"/>
            <a:ext cx="609600" cy="457200"/>
          </a:xfrm>
          <a:prstGeom prst="ellipse">
            <a:avLst/>
          </a:prstGeom>
          <a:noFill/>
          <a:ln w="127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0" y="533400"/>
            <a:ext cx="9144000" cy="13716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err="1">
                <a:solidFill>
                  <a:srgbClr val="000000"/>
                </a:solidFill>
              </a:rPr>
              <a:t>の適</a:t>
            </a:r>
            <a:r>
              <a:rPr lang="ja-JP" altLang="en-US" sz="4000" b="1" dirty="0">
                <a:solidFill>
                  <a:srgbClr val="000000"/>
                </a:solidFill>
              </a:rPr>
              <a:t>用例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789" y="2637259"/>
            <a:ext cx="6303595" cy="3600053"/>
          </a:xfrm>
          <a:prstGeom prst="rect">
            <a:avLst/>
          </a:prstGeom>
        </p:spPr>
      </p:pic>
    </p:spTree>
    <p:extLst>
      <p:ext uri="{BB962C8B-B14F-4D97-AF65-F5344CB8AC3E}">
        <p14:creationId xmlns:p14="http://schemas.microsoft.com/office/powerpoint/2010/main" val="196140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33400"/>
            <a:ext cx="9144000" cy="13716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の検査フロー</a:t>
            </a:r>
          </a:p>
        </p:txBody>
      </p:sp>
      <p:sp>
        <p:nvSpPr>
          <p:cNvPr id="18435" name="Text Box 5"/>
          <p:cNvSpPr txBox="1">
            <a:spLocks noChangeArrowheads="1"/>
          </p:cNvSpPr>
          <p:nvPr/>
        </p:nvSpPr>
        <p:spPr bwMode="auto">
          <a:xfrm>
            <a:off x="739080" y="2996952"/>
            <a:ext cx="1447800" cy="461963"/>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dirty="0">
                <a:solidFill>
                  <a:srgbClr val="000000"/>
                </a:solidFill>
              </a:rPr>
              <a:t>検査</a:t>
            </a:r>
          </a:p>
        </p:txBody>
      </p:sp>
      <p:sp>
        <p:nvSpPr>
          <p:cNvPr id="18436" name="Text Box 8"/>
          <p:cNvSpPr txBox="1">
            <a:spLocks noChangeArrowheads="1"/>
          </p:cNvSpPr>
          <p:nvPr/>
        </p:nvSpPr>
        <p:spPr bwMode="auto">
          <a:xfrm>
            <a:off x="4930080" y="3546227"/>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b="1" dirty="0">
                <a:solidFill>
                  <a:srgbClr val="000000"/>
                </a:solidFill>
              </a:rPr>
              <a:t>類似度計算</a:t>
            </a:r>
            <a:endParaRPr lang="ja-JP" altLang="en-US" sz="2000" dirty="0">
              <a:solidFill>
                <a:srgbClr val="000000"/>
              </a:solidFill>
            </a:endParaRPr>
          </a:p>
        </p:txBody>
      </p:sp>
      <p:sp>
        <p:nvSpPr>
          <p:cNvPr id="18438" name="AutoShape 10"/>
          <p:cNvSpPr>
            <a:spLocks noChangeArrowheads="1"/>
          </p:cNvSpPr>
          <p:nvPr/>
        </p:nvSpPr>
        <p:spPr bwMode="auto">
          <a:xfrm>
            <a:off x="6682680" y="3622427"/>
            <a:ext cx="685800" cy="2286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8439" name="AutoShape 27"/>
          <p:cNvSpPr>
            <a:spLocks noChangeArrowheads="1"/>
          </p:cNvSpPr>
          <p:nvPr/>
        </p:nvSpPr>
        <p:spPr bwMode="auto">
          <a:xfrm>
            <a:off x="2263080" y="3606552"/>
            <a:ext cx="685800" cy="2286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8449" name="AutoShape 37"/>
          <p:cNvSpPr>
            <a:spLocks noChangeArrowheads="1"/>
          </p:cNvSpPr>
          <p:nvPr/>
        </p:nvSpPr>
        <p:spPr bwMode="auto">
          <a:xfrm>
            <a:off x="4396680" y="3622427"/>
            <a:ext cx="685800" cy="2286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8450" name="Text Box 38"/>
          <p:cNvSpPr txBox="1">
            <a:spLocks noChangeArrowheads="1"/>
          </p:cNvSpPr>
          <p:nvPr/>
        </p:nvSpPr>
        <p:spPr bwMode="auto">
          <a:xfrm>
            <a:off x="2948880" y="3530352"/>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b="1" dirty="0">
                <a:solidFill>
                  <a:srgbClr val="000000"/>
                </a:solidFill>
              </a:rPr>
              <a:t>位置補正</a:t>
            </a:r>
          </a:p>
        </p:txBody>
      </p:sp>
      <p:sp>
        <p:nvSpPr>
          <p:cNvPr id="18451" name="Text Box 39"/>
          <p:cNvSpPr txBox="1">
            <a:spLocks noChangeArrowheads="1"/>
          </p:cNvSpPr>
          <p:nvPr/>
        </p:nvSpPr>
        <p:spPr bwMode="auto">
          <a:xfrm>
            <a:off x="7063680" y="3530352"/>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b="1" dirty="0">
                <a:solidFill>
                  <a:srgbClr val="000000"/>
                </a:solidFill>
              </a:rPr>
              <a:t>良否判定</a:t>
            </a:r>
          </a:p>
        </p:txBody>
      </p:sp>
      <p:sp>
        <p:nvSpPr>
          <p:cNvPr id="18452" name="Text Box 40"/>
          <p:cNvSpPr txBox="1">
            <a:spLocks noChangeArrowheads="1"/>
          </p:cNvSpPr>
          <p:nvPr/>
        </p:nvSpPr>
        <p:spPr bwMode="auto">
          <a:xfrm>
            <a:off x="1043880" y="3530352"/>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b="1" dirty="0">
                <a:solidFill>
                  <a:srgbClr val="000000"/>
                </a:solidFill>
              </a:rPr>
              <a:t>画像入力</a:t>
            </a:r>
            <a:endParaRPr lang="ja-JP" altLang="en-US" sz="2000" dirty="0">
              <a:solidFill>
                <a:srgbClr val="000000"/>
              </a:solidFill>
            </a:endParaRPr>
          </a:p>
        </p:txBody>
      </p:sp>
      <p:sp>
        <p:nvSpPr>
          <p:cNvPr id="18453" name="Text Box 41"/>
          <p:cNvSpPr txBox="1">
            <a:spLocks noChangeArrowheads="1"/>
          </p:cNvSpPr>
          <p:nvPr/>
        </p:nvSpPr>
        <p:spPr bwMode="auto">
          <a:xfrm>
            <a:off x="5082480" y="3987552"/>
            <a:ext cx="1752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000000"/>
                </a:solidFill>
              </a:rPr>
              <a:t>標準化変量を基にした類似度計算</a:t>
            </a:r>
          </a:p>
        </p:txBody>
      </p:sp>
      <p:pic>
        <p:nvPicPr>
          <p:cNvPr id="18456"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880" y="4047877"/>
            <a:ext cx="1143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457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365104"/>
            <a:ext cx="2348007" cy="175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81128"/>
            <a:ext cx="2348007" cy="175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74" y="4793787"/>
            <a:ext cx="2348007" cy="175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3074"/>
          <p:cNvSpPr>
            <a:spLocks noGrp="1" noChangeArrowheads="1"/>
          </p:cNvSpPr>
          <p:nvPr>
            <p:ph type="title"/>
          </p:nvPr>
        </p:nvSpPr>
        <p:spPr>
          <a:xfrm>
            <a:off x="0" y="533400"/>
            <a:ext cx="9144000" cy="13716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の検査原理</a:t>
            </a:r>
            <a:br>
              <a:rPr lang="en-US" altLang="ja-JP" sz="4000" b="1" dirty="0">
                <a:solidFill>
                  <a:srgbClr val="000000"/>
                </a:solidFill>
              </a:rPr>
            </a:br>
            <a:r>
              <a:rPr lang="ja-JP" altLang="en-US" sz="4000" b="1" dirty="0">
                <a:solidFill>
                  <a:srgbClr val="000000"/>
                </a:solidFill>
              </a:rPr>
              <a:t>　　　　　標準化変量（</a:t>
            </a:r>
            <a:r>
              <a:rPr lang="en-US" altLang="ja-JP" sz="4000" b="1" dirty="0">
                <a:solidFill>
                  <a:srgbClr val="FF0000"/>
                </a:solidFill>
              </a:rPr>
              <a:t>Sta</a:t>
            </a:r>
            <a:r>
              <a:rPr lang="en-US" altLang="ja-JP" sz="4000" b="1" dirty="0">
                <a:solidFill>
                  <a:srgbClr val="000000"/>
                </a:solidFill>
              </a:rPr>
              <a:t>ndard </a:t>
            </a:r>
            <a:r>
              <a:rPr lang="en-US" altLang="ja-JP" sz="4000" b="1" dirty="0">
                <a:solidFill>
                  <a:srgbClr val="FF0000"/>
                </a:solidFill>
              </a:rPr>
              <a:t>Va</a:t>
            </a:r>
            <a:r>
              <a:rPr lang="en-US" altLang="ja-JP" sz="4000" b="1" dirty="0">
                <a:solidFill>
                  <a:srgbClr val="000000"/>
                </a:solidFill>
              </a:rPr>
              <a:t>riable</a:t>
            </a:r>
            <a:r>
              <a:rPr lang="ja-JP" altLang="en-US" sz="4000" b="1" dirty="0">
                <a:solidFill>
                  <a:srgbClr val="000000"/>
                </a:solidFill>
              </a:rPr>
              <a:t>）</a:t>
            </a:r>
          </a:p>
        </p:txBody>
      </p:sp>
      <p:sp>
        <p:nvSpPr>
          <p:cNvPr id="5123" name="Text Box 3076"/>
          <p:cNvSpPr txBox="1">
            <a:spLocks noChangeArrowheads="1"/>
          </p:cNvSpPr>
          <p:nvPr/>
        </p:nvSpPr>
        <p:spPr bwMode="auto">
          <a:xfrm>
            <a:off x="5193381" y="4654877"/>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t>：</a:t>
            </a:r>
            <a:r>
              <a:rPr lang="ja-JP" altLang="en-US" sz="1800" b="1" dirty="0">
                <a:solidFill>
                  <a:srgbClr val="000000"/>
                </a:solidFill>
              </a:rPr>
              <a:t>ワークの　　目の画素の濃度の　</a:t>
            </a:r>
            <a:endParaRPr lang="ja-JP" altLang="en-US" sz="1800" b="1" dirty="0">
              <a:solidFill>
                <a:srgbClr val="FF3300"/>
              </a:solidFill>
            </a:endParaRPr>
          </a:p>
        </p:txBody>
      </p:sp>
      <p:graphicFrame>
        <p:nvGraphicFramePr>
          <p:cNvPr id="5124" name="Object 3077"/>
          <p:cNvGraphicFramePr>
            <a:graphicFrameLocks noChangeAspect="1"/>
          </p:cNvGraphicFramePr>
          <p:nvPr>
            <p:extLst>
              <p:ext uri="{D42A27DB-BD31-4B8C-83A1-F6EECF244321}">
                <p14:modId xmlns:p14="http://schemas.microsoft.com/office/powerpoint/2010/main" val="684650664"/>
              </p:ext>
            </p:extLst>
          </p:nvPr>
        </p:nvGraphicFramePr>
        <p:xfrm>
          <a:off x="3546325" y="4364583"/>
          <a:ext cx="1543050" cy="936625"/>
        </p:xfrm>
        <a:graphic>
          <a:graphicData uri="http://schemas.openxmlformats.org/presentationml/2006/ole">
            <mc:AlternateContent xmlns:mc="http://schemas.openxmlformats.org/markup-compatibility/2006">
              <mc:Choice xmlns:v="urn:schemas-microsoft-com:vml" Requires="v">
                <p:oleObj name="数式" r:id="rId4" imgW="710891" imgH="431613" progId="Equation.3">
                  <p:embed/>
                </p:oleObj>
              </mc:Choice>
              <mc:Fallback>
                <p:oleObj name="数式" r:id="rId4" imgW="710891" imgH="431613" progId="Equation.3">
                  <p:embed/>
                  <p:pic>
                    <p:nvPicPr>
                      <p:cNvPr id="0" name="Object 30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6325" y="4364583"/>
                        <a:ext cx="15430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3079"/>
          <p:cNvGraphicFramePr>
            <a:graphicFrameLocks noChangeAspect="1"/>
          </p:cNvGraphicFramePr>
          <p:nvPr>
            <p:extLst>
              <p:ext uri="{D42A27DB-BD31-4B8C-83A1-F6EECF244321}">
                <p14:modId xmlns:p14="http://schemas.microsoft.com/office/powerpoint/2010/main" val="948725056"/>
              </p:ext>
            </p:extLst>
          </p:nvPr>
        </p:nvGraphicFramePr>
        <p:xfrm>
          <a:off x="6291477" y="4640753"/>
          <a:ext cx="193675" cy="358775"/>
        </p:xfrm>
        <a:graphic>
          <a:graphicData uri="http://schemas.openxmlformats.org/presentationml/2006/ole">
            <mc:AlternateContent xmlns:mc="http://schemas.openxmlformats.org/markup-compatibility/2006">
              <mc:Choice xmlns:v="urn:schemas-microsoft-com:vml" Requires="v">
                <p:oleObj name="数式" r:id="rId6" imgW="88707" imgH="164742" progId="Equation.3">
                  <p:embed/>
                </p:oleObj>
              </mc:Choice>
              <mc:Fallback>
                <p:oleObj name="数式" r:id="rId6" imgW="88707" imgH="164742" progId="Equation.3">
                  <p:embed/>
                  <p:pic>
                    <p:nvPicPr>
                      <p:cNvPr id="0" name="Object 30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1477" y="4640753"/>
                        <a:ext cx="19367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3083"/>
          <p:cNvGraphicFramePr>
            <a:graphicFrameLocks noChangeAspect="1"/>
          </p:cNvGraphicFramePr>
          <p:nvPr>
            <p:extLst>
              <p:ext uri="{D42A27DB-BD31-4B8C-83A1-F6EECF244321}">
                <p14:modId xmlns:p14="http://schemas.microsoft.com/office/powerpoint/2010/main" val="3540880093"/>
              </p:ext>
            </p:extLst>
          </p:nvPr>
        </p:nvGraphicFramePr>
        <p:xfrm>
          <a:off x="4041253" y="5308376"/>
          <a:ext cx="330200" cy="496888"/>
        </p:xfrm>
        <a:graphic>
          <a:graphicData uri="http://schemas.openxmlformats.org/presentationml/2006/ole">
            <mc:AlternateContent xmlns:mc="http://schemas.openxmlformats.org/markup-compatibility/2006">
              <mc:Choice xmlns:v="urn:schemas-microsoft-com:vml" Requires="v">
                <p:oleObj name="数式" r:id="rId8" imgW="152334" imgH="228501" progId="Equation.3">
                  <p:embed/>
                </p:oleObj>
              </mc:Choice>
              <mc:Fallback>
                <p:oleObj name="数式" r:id="rId8" imgW="152334" imgH="228501" progId="Equation.3">
                  <p:embed/>
                  <p:pic>
                    <p:nvPicPr>
                      <p:cNvPr id="0" name="Object 30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1253" y="5308376"/>
                        <a:ext cx="3302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7" name="Text Box 3084"/>
          <p:cNvSpPr txBox="1">
            <a:spLocks noChangeArrowheads="1"/>
          </p:cNvSpPr>
          <p:nvPr/>
        </p:nvSpPr>
        <p:spPr bwMode="auto">
          <a:xfrm>
            <a:off x="4401293" y="5373216"/>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t>：</a:t>
            </a:r>
            <a:r>
              <a:rPr lang="ja-JP" altLang="en-US" sz="1800" b="1" dirty="0">
                <a:solidFill>
                  <a:srgbClr val="000000"/>
                </a:solidFill>
              </a:rPr>
              <a:t>ワークの　　番目の画素の濃度値</a:t>
            </a:r>
          </a:p>
        </p:txBody>
      </p:sp>
      <p:graphicFrame>
        <p:nvGraphicFramePr>
          <p:cNvPr id="5128" name="Object 3085"/>
          <p:cNvGraphicFramePr>
            <a:graphicFrameLocks noChangeAspect="1"/>
          </p:cNvGraphicFramePr>
          <p:nvPr>
            <p:extLst>
              <p:ext uri="{D42A27DB-BD31-4B8C-83A1-F6EECF244321}">
                <p14:modId xmlns:p14="http://schemas.microsoft.com/office/powerpoint/2010/main" val="333760381"/>
              </p:ext>
            </p:extLst>
          </p:nvPr>
        </p:nvGraphicFramePr>
        <p:xfrm>
          <a:off x="5543541" y="5373216"/>
          <a:ext cx="193675" cy="358775"/>
        </p:xfrm>
        <a:graphic>
          <a:graphicData uri="http://schemas.openxmlformats.org/presentationml/2006/ole">
            <mc:AlternateContent xmlns:mc="http://schemas.openxmlformats.org/markup-compatibility/2006">
              <mc:Choice xmlns:v="urn:schemas-microsoft-com:vml" Requires="v">
                <p:oleObj name="数式" r:id="rId10" imgW="88707" imgH="164742" progId="Equation.3">
                  <p:embed/>
                </p:oleObj>
              </mc:Choice>
              <mc:Fallback>
                <p:oleObj name="数式" r:id="rId10" imgW="88707" imgH="164742" progId="Equation.3">
                  <p:embed/>
                  <p:pic>
                    <p:nvPicPr>
                      <p:cNvPr id="0" name="Object 30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3541" y="5373216"/>
                        <a:ext cx="19367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9" name="Object 3086"/>
          <p:cNvGraphicFramePr>
            <a:graphicFrameLocks noChangeAspect="1"/>
          </p:cNvGraphicFramePr>
          <p:nvPr>
            <p:extLst>
              <p:ext uri="{D42A27DB-BD31-4B8C-83A1-F6EECF244321}">
                <p14:modId xmlns:p14="http://schemas.microsoft.com/office/powerpoint/2010/main" val="3073768035"/>
              </p:ext>
            </p:extLst>
          </p:nvPr>
        </p:nvGraphicFramePr>
        <p:xfrm>
          <a:off x="5369437" y="6248138"/>
          <a:ext cx="193675" cy="358775"/>
        </p:xfrm>
        <a:graphic>
          <a:graphicData uri="http://schemas.openxmlformats.org/presentationml/2006/ole">
            <mc:AlternateContent xmlns:mc="http://schemas.openxmlformats.org/markup-compatibility/2006">
              <mc:Choice xmlns:v="urn:schemas-microsoft-com:vml" Requires="v">
                <p:oleObj name="数式" r:id="rId11" imgW="88707" imgH="164742" progId="Equation.3">
                  <p:embed/>
                </p:oleObj>
              </mc:Choice>
              <mc:Fallback>
                <p:oleObj name="数式" r:id="rId11" imgW="88707" imgH="164742" progId="Equation.3">
                  <p:embed/>
                  <p:pic>
                    <p:nvPicPr>
                      <p:cNvPr id="0" name="Object 30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9437" y="6248138"/>
                        <a:ext cx="19367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0" name="Object 3087"/>
          <p:cNvGraphicFramePr>
            <a:graphicFrameLocks noChangeAspect="1"/>
          </p:cNvGraphicFramePr>
          <p:nvPr>
            <p:extLst>
              <p:ext uri="{D42A27DB-BD31-4B8C-83A1-F6EECF244321}">
                <p14:modId xmlns:p14="http://schemas.microsoft.com/office/powerpoint/2010/main" val="388366101"/>
              </p:ext>
            </p:extLst>
          </p:nvPr>
        </p:nvGraphicFramePr>
        <p:xfrm>
          <a:off x="5368461" y="5801756"/>
          <a:ext cx="193675" cy="358775"/>
        </p:xfrm>
        <a:graphic>
          <a:graphicData uri="http://schemas.openxmlformats.org/presentationml/2006/ole">
            <mc:AlternateContent xmlns:mc="http://schemas.openxmlformats.org/markup-compatibility/2006">
              <mc:Choice xmlns:v="urn:schemas-microsoft-com:vml" Requires="v">
                <p:oleObj name="数式" r:id="rId12" imgW="88707" imgH="164742" progId="Equation.3">
                  <p:embed/>
                </p:oleObj>
              </mc:Choice>
              <mc:Fallback>
                <p:oleObj name="数式" r:id="rId12" imgW="88707" imgH="164742" progId="Equation.3">
                  <p:embed/>
                  <p:pic>
                    <p:nvPicPr>
                      <p:cNvPr id="0" name="Object 30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8461" y="5801756"/>
                        <a:ext cx="19367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1" name="Text Box 3088"/>
          <p:cNvSpPr txBox="1">
            <a:spLocks noChangeArrowheads="1"/>
          </p:cNvSpPr>
          <p:nvPr/>
        </p:nvSpPr>
        <p:spPr bwMode="auto">
          <a:xfrm>
            <a:off x="4401293" y="5795972"/>
            <a:ext cx="4176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t>：</a:t>
            </a:r>
            <a:r>
              <a:rPr lang="ja-JP" altLang="en-US" sz="1800" b="1" dirty="0">
                <a:solidFill>
                  <a:srgbClr val="000000"/>
                </a:solidFill>
              </a:rPr>
              <a:t>良品の　　番目の画素の濃度の平均値</a:t>
            </a:r>
          </a:p>
        </p:txBody>
      </p:sp>
      <p:sp>
        <p:nvSpPr>
          <p:cNvPr id="5132" name="Text Box 3089"/>
          <p:cNvSpPr txBox="1">
            <a:spLocks noChangeArrowheads="1"/>
          </p:cNvSpPr>
          <p:nvPr/>
        </p:nvSpPr>
        <p:spPr bwMode="auto">
          <a:xfrm>
            <a:off x="4401293" y="6228020"/>
            <a:ext cx="4464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t>：</a:t>
            </a:r>
            <a:r>
              <a:rPr lang="ja-JP" altLang="en-US" sz="1800" b="1" dirty="0">
                <a:solidFill>
                  <a:srgbClr val="000000"/>
                </a:solidFill>
              </a:rPr>
              <a:t>良品の　　番目の画素の濃度の標準偏差</a:t>
            </a:r>
          </a:p>
        </p:txBody>
      </p:sp>
      <p:graphicFrame>
        <p:nvGraphicFramePr>
          <p:cNvPr id="5133" name="Object 3090"/>
          <p:cNvGraphicFramePr>
            <a:graphicFrameLocks noChangeAspect="1"/>
          </p:cNvGraphicFramePr>
          <p:nvPr>
            <p:extLst>
              <p:ext uri="{D42A27DB-BD31-4B8C-83A1-F6EECF244321}">
                <p14:modId xmlns:p14="http://schemas.microsoft.com/office/powerpoint/2010/main" val="2403818609"/>
              </p:ext>
            </p:extLst>
          </p:nvPr>
        </p:nvGraphicFramePr>
        <p:xfrm>
          <a:off x="4041253" y="5701730"/>
          <a:ext cx="330200" cy="496887"/>
        </p:xfrm>
        <a:graphic>
          <a:graphicData uri="http://schemas.openxmlformats.org/presentationml/2006/ole">
            <mc:AlternateContent xmlns:mc="http://schemas.openxmlformats.org/markup-compatibility/2006">
              <mc:Choice xmlns:v="urn:schemas-microsoft-com:vml" Requires="v">
                <p:oleObj name="数式" r:id="rId13" imgW="152334" imgH="228501" progId="Equation.3">
                  <p:embed/>
                </p:oleObj>
              </mc:Choice>
              <mc:Fallback>
                <p:oleObj name="数式" r:id="rId13" imgW="152334" imgH="228501" progId="Equation.3">
                  <p:embed/>
                  <p:pic>
                    <p:nvPicPr>
                      <p:cNvPr id="0" name="Object 30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41253" y="5701730"/>
                        <a:ext cx="3302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4" name="Object 3091"/>
          <p:cNvGraphicFramePr>
            <a:graphicFrameLocks noChangeAspect="1"/>
          </p:cNvGraphicFramePr>
          <p:nvPr>
            <p:extLst>
              <p:ext uri="{D42A27DB-BD31-4B8C-83A1-F6EECF244321}">
                <p14:modId xmlns:p14="http://schemas.microsoft.com/office/powerpoint/2010/main" val="1138400348"/>
              </p:ext>
            </p:extLst>
          </p:nvPr>
        </p:nvGraphicFramePr>
        <p:xfrm>
          <a:off x="4041253" y="6122417"/>
          <a:ext cx="385763" cy="496888"/>
        </p:xfrm>
        <a:graphic>
          <a:graphicData uri="http://schemas.openxmlformats.org/presentationml/2006/ole">
            <mc:AlternateContent xmlns:mc="http://schemas.openxmlformats.org/markup-compatibility/2006">
              <mc:Choice xmlns:v="urn:schemas-microsoft-com:vml" Requires="v">
                <p:oleObj name="数式" r:id="rId15" imgW="177646" imgH="228402" progId="Equation.3">
                  <p:embed/>
                </p:oleObj>
              </mc:Choice>
              <mc:Fallback>
                <p:oleObj name="数式" r:id="rId15" imgW="177646" imgH="228402" progId="Equation.3">
                  <p:embed/>
                  <p:pic>
                    <p:nvPicPr>
                      <p:cNvPr id="0" name="Object 309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41253" y="6122417"/>
                        <a:ext cx="38576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6" name="Rectangle 3094"/>
          <p:cNvSpPr>
            <a:spLocks noChangeArrowheads="1"/>
          </p:cNvSpPr>
          <p:nvPr/>
        </p:nvSpPr>
        <p:spPr bwMode="auto">
          <a:xfrm>
            <a:off x="2524893" y="5729064"/>
            <a:ext cx="76200" cy="76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2487" name="Line 3095"/>
          <p:cNvSpPr>
            <a:spLocks noChangeShapeType="1"/>
          </p:cNvSpPr>
          <p:nvPr/>
        </p:nvSpPr>
        <p:spPr bwMode="auto">
          <a:xfrm flipV="1">
            <a:off x="2699792" y="4873351"/>
            <a:ext cx="864096" cy="715889"/>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ja-JP" altLang="en-US" dirty="0"/>
          </a:p>
        </p:txBody>
      </p:sp>
      <p:pic>
        <p:nvPicPr>
          <p:cNvPr id="5138" name="Picture 30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60725" y="1988840"/>
            <a:ext cx="2667000" cy="157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9" name="Line 3099"/>
          <p:cNvSpPr>
            <a:spLocks noChangeShapeType="1"/>
          </p:cNvSpPr>
          <p:nvPr/>
        </p:nvSpPr>
        <p:spPr bwMode="auto">
          <a:xfrm>
            <a:off x="3851125" y="3589040"/>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140" name="Line 3100"/>
          <p:cNvSpPr>
            <a:spLocks noChangeShapeType="1"/>
          </p:cNvSpPr>
          <p:nvPr/>
        </p:nvSpPr>
        <p:spPr bwMode="auto">
          <a:xfrm flipV="1">
            <a:off x="4765525" y="252224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141" name="Line 3101"/>
          <p:cNvSpPr>
            <a:spLocks noChangeShapeType="1"/>
          </p:cNvSpPr>
          <p:nvPr/>
        </p:nvSpPr>
        <p:spPr bwMode="auto">
          <a:xfrm flipV="1">
            <a:off x="6822925" y="252224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142" name="Line 3102"/>
          <p:cNvSpPr>
            <a:spLocks noChangeShapeType="1"/>
          </p:cNvSpPr>
          <p:nvPr/>
        </p:nvSpPr>
        <p:spPr bwMode="auto">
          <a:xfrm flipV="1">
            <a:off x="3698725" y="3665240"/>
            <a:ext cx="3048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dirty="0"/>
          </a:p>
        </p:txBody>
      </p:sp>
      <p:sp>
        <p:nvSpPr>
          <p:cNvPr id="62495" name="Line 3103"/>
          <p:cNvSpPr>
            <a:spLocks noChangeShapeType="1"/>
          </p:cNvSpPr>
          <p:nvPr/>
        </p:nvSpPr>
        <p:spPr bwMode="auto">
          <a:xfrm flipV="1">
            <a:off x="3698725" y="3665240"/>
            <a:ext cx="1600200" cy="762000"/>
          </a:xfrm>
          <a:prstGeom prst="line">
            <a:avLst/>
          </a:prstGeom>
          <a:noFill/>
          <a:ln w="9525">
            <a:solidFill>
              <a:schemeClr val="accent2">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ja-JP" altLang="en-US" dirty="0"/>
          </a:p>
        </p:txBody>
      </p:sp>
      <p:sp>
        <p:nvSpPr>
          <p:cNvPr id="5144" name="Text Box 3104"/>
          <p:cNvSpPr txBox="1">
            <a:spLocks noChangeArrowheads="1"/>
          </p:cNvSpPr>
          <p:nvPr/>
        </p:nvSpPr>
        <p:spPr bwMode="auto">
          <a:xfrm>
            <a:off x="5295477" y="3573016"/>
            <a:ext cx="762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dirty="0">
                <a:solidFill>
                  <a:srgbClr val="000000"/>
                </a:solidFill>
              </a:rPr>
              <a:t>OK</a:t>
            </a:r>
          </a:p>
        </p:txBody>
      </p:sp>
      <p:sp>
        <p:nvSpPr>
          <p:cNvPr id="5145" name="Text Box 3105"/>
          <p:cNvSpPr txBox="1">
            <a:spLocks noChangeArrowheads="1"/>
          </p:cNvSpPr>
          <p:nvPr/>
        </p:nvSpPr>
        <p:spPr bwMode="auto">
          <a:xfrm>
            <a:off x="3222475" y="3547864"/>
            <a:ext cx="762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dirty="0">
                <a:solidFill>
                  <a:srgbClr val="000000"/>
                </a:solidFill>
              </a:rPr>
              <a:t>NG</a:t>
            </a:r>
          </a:p>
        </p:txBody>
      </p:sp>
      <p:sp>
        <p:nvSpPr>
          <p:cNvPr id="5147" name="Text Box 3105"/>
          <p:cNvSpPr txBox="1">
            <a:spLocks noChangeArrowheads="1"/>
          </p:cNvSpPr>
          <p:nvPr/>
        </p:nvSpPr>
        <p:spPr bwMode="auto">
          <a:xfrm>
            <a:off x="7280125" y="3573016"/>
            <a:ext cx="762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dirty="0">
                <a:solidFill>
                  <a:srgbClr val="000000"/>
                </a:solidFill>
              </a:rPr>
              <a:t>NG</a:t>
            </a:r>
          </a:p>
        </p:txBody>
      </p:sp>
      <p:sp>
        <p:nvSpPr>
          <p:cNvPr id="5148" name="Line 3103"/>
          <p:cNvSpPr>
            <a:spLocks noChangeShapeType="1"/>
          </p:cNvSpPr>
          <p:nvPr/>
        </p:nvSpPr>
        <p:spPr bwMode="auto">
          <a:xfrm flipV="1">
            <a:off x="3698725" y="3698578"/>
            <a:ext cx="3581400" cy="7286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dirty="0"/>
          </a:p>
        </p:txBody>
      </p:sp>
      <p:sp>
        <p:nvSpPr>
          <p:cNvPr id="31" name="Text Box 3076"/>
          <p:cNvSpPr txBox="1">
            <a:spLocks noChangeArrowheads="1"/>
          </p:cNvSpPr>
          <p:nvPr/>
        </p:nvSpPr>
        <p:spPr bwMode="auto">
          <a:xfrm>
            <a:off x="5330991" y="4931876"/>
            <a:ext cx="1610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FF3300"/>
                </a:solidFill>
              </a:rPr>
              <a:t>標準化変量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BFD496B-D993-4376-B74F-17CABB80A5DD}"/>
              </a:ext>
            </a:extLst>
          </p:cNvPr>
          <p:cNvSpPr>
            <a:spLocks noGrp="1" noChangeArrowheads="1"/>
          </p:cNvSpPr>
          <p:nvPr>
            <p:ph type="title"/>
          </p:nvPr>
        </p:nvSpPr>
        <p:spPr>
          <a:xfrm>
            <a:off x="0" y="742950"/>
            <a:ext cx="9144000" cy="1009650"/>
          </a:xfrm>
          <a:noFill/>
          <a:ln/>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r>
              <a:rPr lang="ja-JP" altLang="en-US" sz="3200" b="1" dirty="0">
                <a:solidFill>
                  <a:schemeClr val="tx1"/>
                </a:solidFill>
              </a:rPr>
              <a:t>パターン検査の現状</a:t>
            </a:r>
          </a:p>
        </p:txBody>
      </p:sp>
      <p:sp>
        <p:nvSpPr>
          <p:cNvPr id="30723" name="Text Box 3">
            <a:extLst>
              <a:ext uri="{FF2B5EF4-FFF2-40B4-BE49-F238E27FC236}">
                <a16:creationId xmlns:a16="http://schemas.microsoft.com/office/drawing/2014/main" id="{23320C18-2D80-42F0-B552-E2D2EAC64DB1}"/>
              </a:ext>
            </a:extLst>
          </p:cNvPr>
          <p:cNvSpPr txBox="1">
            <a:spLocks noChangeArrowheads="1"/>
          </p:cNvSpPr>
          <p:nvPr/>
        </p:nvSpPr>
        <p:spPr bwMode="auto">
          <a:xfrm>
            <a:off x="5410200" y="2436648"/>
            <a:ext cx="2286000" cy="1231106"/>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b="1" dirty="0">
                <a:latin typeface="Tahoma" panose="020B0604030504040204" pitchFamily="34" charset="0"/>
              </a:rPr>
              <a:t>目視検査：画像　　　　</a:t>
            </a:r>
            <a:endParaRPr lang="en-US" altLang="ja-JP" sz="2000" b="1" dirty="0">
              <a:latin typeface="Tahoma" panose="020B0604030504040204" pitchFamily="34" charset="0"/>
            </a:endParaRPr>
          </a:p>
          <a:p>
            <a:pPr algn="l">
              <a:spcBef>
                <a:spcPct val="50000"/>
              </a:spcBef>
            </a:pPr>
            <a:r>
              <a:rPr lang="ja-JP" altLang="en-US" sz="1800" b="1" dirty="0">
                <a:latin typeface="Tahoma" panose="020B0604030504040204" pitchFamily="34" charset="0"/>
              </a:rPr>
              <a:t>・</a:t>
            </a:r>
            <a:r>
              <a:rPr lang="ja-JP" altLang="en-US" sz="1800" dirty="0">
                <a:latin typeface="Tahoma" panose="020B0604030504040204" pitchFamily="34" charset="0"/>
              </a:rPr>
              <a:t>製品の傷検査</a:t>
            </a:r>
            <a:r>
              <a:rPr lang="ja-JP" altLang="en-US" sz="1800" b="1" dirty="0">
                <a:latin typeface="Tahoma" panose="020B0604030504040204" pitchFamily="34" charset="0"/>
              </a:rPr>
              <a:t>　　　</a:t>
            </a:r>
            <a:endParaRPr lang="en-US" altLang="ja-JP" sz="1800" b="1" dirty="0">
              <a:latin typeface="Tahoma" panose="020B0604030504040204" pitchFamily="34" charset="0"/>
            </a:endParaRPr>
          </a:p>
          <a:p>
            <a:pPr algn="l">
              <a:spcBef>
                <a:spcPct val="50000"/>
              </a:spcBef>
            </a:pPr>
            <a:r>
              <a:rPr lang="ja-JP" altLang="en-US" sz="1800" dirty="0">
                <a:latin typeface="Tahoma" panose="020B0604030504040204" pitchFamily="34" charset="0"/>
              </a:rPr>
              <a:t>・印字の検査</a:t>
            </a:r>
          </a:p>
        </p:txBody>
      </p:sp>
      <p:sp>
        <p:nvSpPr>
          <p:cNvPr id="30724" name="Text Box 4">
            <a:extLst>
              <a:ext uri="{FF2B5EF4-FFF2-40B4-BE49-F238E27FC236}">
                <a16:creationId xmlns:a16="http://schemas.microsoft.com/office/drawing/2014/main" id="{5329B333-D222-4391-B9BC-FD7D43960358}"/>
              </a:ext>
            </a:extLst>
          </p:cNvPr>
          <p:cNvSpPr txBox="1">
            <a:spLocks noChangeArrowheads="1"/>
          </p:cNvSpPr>
          <p:nvPr/>
        </p:nvSpPr>
        <p:spPr bwMode="auto">
          <a:xfrm>
            <a:off x="3048000" y="2433662"/>
            <a:ext cx="2286000" cy="2862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dirty="0"/>
              <a:t>官能検査</a:t>
            </a:r>
            <a:endParaRPr lang="en-US" altLang="ja-JP" dirty="0"/>
          </a:p>
          <a:p>
            <a:pPr algn="l">
              <a:spcBef>
                <a:spcPct val="50000"/>
              </a:spcBef>
            </a:pPr>
            <a:r>
              <a:rPr lang="ja-JP" altLang="en-US" dirty="0"/>
              <a:t>・</a:t>
            </a:r>
            <a:r>
              <a:rPr lang="ja-JP" altLang="en-US" sz="2000" dirty="0"/>
              <a:t>要熟練　　　　　</a:t>
            </a:r>
            <a:endParaRPr lang="en-US" altLang="ja-JP" sz="2000" dirty="0"/>
          </a:p>
          <a:p>
            <a:pPr algn="l">
              <a:spcBef>
                <a:spcPct val="50000"/>
              </a:spcBef>
            </a:pPr>
            <a:r>
              <a:rPr lang="ja-JP" altLang="en-US" sz="2000" dirty="0"/>
              <a:t>・客観性欠如</a:t>
            </a:r>
            <a:endParaRPr lang="en-US" altLang="ja-JP" sz="2000" dirty="0"/>
          </a:p>
          <a:p>
            <a:pPr algn="l">
              <a:spcBef>
                <a:spcPct val="50000"/>
              </a:spcBef>
            </a:pPr>
            <a:r>
              <a:rPr lang="ja-JP" altLang="en-US" sz="2000" dirty="0"/>
              <a:t>・ばらつき　　　　　　</a:t>
            </a:r>
            <a:endParaRPr lang="en-US" altLang="ja-JP" sz="2000" dirty="0"/>
          </a:p>
          <a:p>
            <a:pPr algn="l">
              <a:spcBef>
                <a:spcPct val="50000"/>
              </a:spcBef>
            </a:pPr>
            <a:r>
              <a:rPr lang="ja-JP" altLang="en-US" sz="2000" dirty="0"/>
              <a:t>・製造高度化　　　</a:t>
            </a:r>
            <a:endParaRPr lang="en-US" altLang="ja-JP" sz="2000" dirty="0"/>
          </a:p>
          <a:p>
            <a:pPr algn="l">
              <a:spcBef>
                <a:spcPct val="50000"/>
              </a:spcBef>
            </a:pPr>
            <a:r>
              <a:rPr lang="ja-JP" altLang="en-US" sz="2000" dirty="0"/>
              <a:t>・過酷</a:t>
            </a:r>
          </a:p>
        </p:txBody>
      </p:sp>
      <p:sp>
        <p:nvSpPr>
          <p:cNvPr id="30732" name="Text Box 12">
            <a:extLst>
              <a:ext uri="{FF2B5EF4-FFF2-40B4-BE49-F238E27FC236}">
                <a16:creationId xmlns:a16="http://schemas.microsoft.com/office/drawing/2014/main" id="{00187767-D7A3-4C8C-A774-3982005BC916}"/>
              </a:ext>
            </a:extLst>
          </p:cNvPr>
          <p:cNvSpPr txBox="1">
            <a:spLocks noChangeArrowheads="1"/>
          </p:cNvSpPr>
          <p:nvPr/>
        </p:nvSpPr>
        <p:spPr bwMode="auto">
          <a:xfrm>
            <a:off x="2398752" y="2433662"/>
            <a:ext cx="553998" cy="3947666"/>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a:spcBef>
                <a:spcPct val="50000"/>
              </a:spcBef>
            </a:pPr>
            <a:r>
              <a:rPr lang="ja-JP" altLang="en-US"/>
              <a:t>パターン検査</a:t>
            </a:r>
          </a:p>
        </p:txBody>
      </p:sp>
      <p:sp>
        <p:nvSpPr>
          <p:cNvPr id="30734" name="Text Box 14">
            <a:extLst>
              <a:ext uri="{FF2B5EF4-FFF2-40B4-BE49-F238E27FC236}">
                <a16:creationId xmlns:a16="http://schemas.microsoft.com/office/drawing/2014/main" id="{00DC2EA9-73B9-4FDD-A5E5-B32FFB5FBFC4}"/>
              </a:ext>
            </a:extLst>
          </p:cNvPr>
          <p:cNvSpPr txBox="1">
            <a:spLocks noChangeArrowheads="1"/>
          </p:cNvSpPr>
          <p:nvPr/>
        </p:nvSpPr>
        <p:spPr bwMode="auto">
          <a:xfrm>
            <a:off x="5410200" y="3685791"/>
            <a:ext cx="2286000" cy="1231106"/>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000" b="1" dirty="0">
                <a:latin typeface="Tahoma" panose="020B0604030504040204" pitchFamily="34" charset="0"/>
              </a:rPr>
              <a:t>異音検査：振動・音　</a:t>
            </a:r>
            <a:endParaRPr lang="en-US" altLang="ja-JP" sz="2000" b="1" dirty="0">
              <a:latin typeface="Tahoma" panose="020B0604030504040204" pitchFamily="34" charset="0"/>
            </a:endParaRPr>
          </a:p>
          <a:p>
            <a:pPr algn="l">
              <a:spcBef>
                <a:spcPct val="50000"/>
              </a:spcBef>
            </a:pPr>
            <a:r>
              <a:rPr lang="ja-JP" altLang="en-US" sz="1800" b="1" dirty="0">
                <a:latin typeface="Tahoma" panose="020B0604030504040204" pitchFamily="34" charset="0"/>
              </a:rPr>
              <a:t>・</a:t>
            </a:r>
            <a:r>
              <a:rPr lang="ja-JP" altLang="en-US" sz="1800" dirty="0">
                <a:latin typeface="Tahoma" panose="020B0604030504040204" pitchFamily="34" charset="0"/>
              </a:rPr>
              <a:t>エンジン検査　　　　</a:t>
            </a:r>
            <a:endParaRPr lang="en-US" altLang="ja-JP" sz="1800" dirty="0">
              <a:latin typeface="Tahoma" panose="020B0604030504040204" pitchFamily="34" charset="0"/>
            </a:endParaRPr>
          </a:p>
          <a:p>
            <a:pPr algn="l">
              <a:spcBef>
                <a:spcPct val="50000"/>
              </a:spcBef>
            </a:pPr>
            <a:r>
              <a:rPr lang="ja-JP" altLang="en-US" sz="1800" dirty="0">
                <a:latin typeface="Tahoma" panose="020B0604030504040204" pitchFamily="34" charset="0"/>
              </a:rPr>
              <a:t>・ギア検査</a:t>
            </a:r>
          </a:p>
        </p:txBody>
      </p:sp>
      <p:sp>
        <p:nvSpPr>
          <p:cNvPr id="30739" name="Text Box 19">
            <a:extLst>
              <a:ext uri="{FF2B5EF4-FFF2-40B4-BE49-F238E27FC236}">
                <a16:creationId xmlns:a16="http://schemas.microsoft.com/office/drawing/2014/main" id="{1A632513-B820-48E7-B352-D9E703AB7562}"/>
              </a:ext>
            </a:extLst>
          </p:cNvPr>
          <p:cNvSpPr txBox="1">
            <a:spLocks noChangeArrowheads="1"/>
          </p:cNvSpPr>
          <p:nvPr/>
        </p:nvSpPr>
        <p:spPr bwMode="auto">
          <a:xfrm>
            <a:off x="5407697" y="4935280"/>
            <a:ext cx="22860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b="1">
                <a:latin typeface="Tahoma" panose="020B0604030504040204" pitchFamily="34" charset="0"/>
              </a:rPr>
              <a:t>触覚、嗅覚、味覚</a:t>
            </a:r>
          </a:p>
        </p:txBody>
      </p:sp>
      <p:sp>
        <p:nvSpPr>
          <p:cNvPr id="30740" name="Text Box 20">
            <a:extLst>
              <a:ext uri="{FF2B5EF4-FFF2-40B4-BE49-F238E27FC236}">
                <a16:creationId xmlns:a16="http://schemas.microsoft.com/office/drawing/2014/main" id="{D1D5E394-CF4C-4E75-9AF7-DA4EA4E057AB}"/>
              </a:ext>
            </a:extLst>
          </p:cNvPr>
          <p:cNvSpPr txBox="1">
            <a:spLocks noChangeArrowheads="1"/>
          </p:cNvSpPr>
          <p:nvPr/>
        </p:nvSpPr>
        <p:spPr bwMode="auto">
          <a:xfrm>
            <a:off x="1447800" y="3505398"/>
            <a:ext cx="4889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ja-JP" altLang="en-US" sz="2000" b="1"/>
              <a:t>ベクトル量</a:t>
            </a:r>
          </a:p>
        </p:txBody>
      </p:sp>
      <p:sp>
        <p:nvSpPr>
          <p:cNvPr id="30741" name="AutoShape 21">
            <a:extLst>
              <a:ext uri="{FF2B5EF4-FFF2-40B4-BE49-F238E27FC236}">
                <a16:creationId xmlns:a16="http://schemas.microsoft.com/office/drawing/2014/main" id="{74772752-36AA-4D67-8D31-A37E62176D51}"/>
              </a:ext>
            </a:extLst>
          </p:cNvPr>
          <p:cNvSpPr>
            <a:spLocks noChangeArrowheads="1"/>
          </p:cNvSpPr>
          <p:nvPr/>
        </p:nvSpPr>
        <p:spPr bwMode="auto">
          <a:xfrm>
            <a:off x="1936750" y="4191198"/>
            <a:ext cx="304800" cy="2286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47" name="Text Box 27">
            <a:extLst>
              <a:ext uri="{FF2B5EF4-FFF2-40B4-BE49-F238E27FC236}">
                <a16:creationId xmlns:a16="http://schemas.microsoft.com/office/drawing/2014/main" id="{09439AEE-842D-4E50-A554-6CF13BBC12F3}"/>
              </a:ext>
            </a:extLst>
          </p:cNvPr>
          <p:cNvSpPr txBox="1">
            <a:spLocks noChangeArrowheads="1"/>
          </p:cNvSpPr>
          <p:nvPr/>
        </p:nvSpPr>
        <p:spPr bwMode="auto">
          <a:xfrm>
            <a:off x="3059832" y="5457998"/>
            <a:ext cx="3284458"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b="1" dirty="0">
                <a:latin typeface="Tahoma" panose="020B0604030504040204" pitchFamily="34" charset="0"/>
              </a:rPr>
              <a:t>自動パターン検査装置</a:t>
            </a:r>
            <a:endParaRPr lang="en-US" altLang="ja-JP" b="1" dirty="0">
              <a:latin typeface="Tahoma" panose="020B0604030504040204" pitchFamily="34" charset="0"/>
            </a:endParaRPr>
          </a:p>
          <a:p>
            <a:pPr algn="l">
              <a:spcBef>
                <a:spcPct val="50000"/>
              </a:spcBef>
            </a:pPr>
            <a:r>
              <a:rPr lang="ja-JP" altLang="en-US" sz="2000" b="1" dirty="0">
                <a:latin typeface="Tahoma" panose="020B0604030504040204" pitchFamily="34" charset="0"/>
              </a:rPr>
              <a:t>・</a:t>
            </a:r>
            <a:r>
              <a:rPr lang="ja-JP" altLang="en-US" sz="2000" dirty="0">
                <a:latin typeface="Tahoma" panose="020B0604030504040204" pitchFamily="34" charset="0"/>
              </a:rPr>
              <a:t>不十分な性能</a:t>
            </a:r>
            <a:r>
              <a:rPr lang="ja-JP" altLang="en-US" sz="2000" b="1" dirty="0">
                <a:latin typeface="Tahoma" panose="020B0604030504040204" pitchFamily="34" charset="0"/>
              </a:rPr>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533400"/>
            <a:ext cx="9144000" cy="13716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の検査原理</a:t>
            </a:r>
            <a:br>
              <a:rPr lang="en-US" altLang="ja-JP" sz="4000" b="1" dirty="0">
                <a:solidFill>
                  <a:srgbClr val="000000"/>
                </a:solidFill>
              </a:rPr>
            </a:br>
            <a:r>
              <a:rPr lang="ja-JP" altLang="en-US" sz="4000" b="1" dirty="0">
                <a:solidFill>
                  <a:srgbClr val="000000"/>
                </a:solidFill>
              </a:rPr>
              <a:t>　　　　　　　　類似度</a:t>
            </a:r>
          </a:p>
        </p:txBody>
      </p:sp>
      <p:sp>
        <p:nvSpPr>
          <p:cNvPr id="6147" name="Text Box 4"/>
          <p:cNvSpPr txBox="1">
            <a:spLocks noChangeArrowheads="1"/>
          </p:cNvSpPr>
          <p:nvPr/>
        </p:nvSpPr>
        <p:spPr bwMode="auto">
          <a:xfrm>
            <a:off x="3849960" y="57912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t>：　</a:t>
            </a:r>
            <a:r>
              <a:rPr lang="ja-JP" altLang="en-US" sz="1800" b="1" dirty="0">
                <a:solidFill>
                  <a:srgbClr val="000000"/>
                </a:solidFill>
              </a:rPr>
              <a:t>番目の画素の濃度の標準化変量</a:t>
            </a:r>
          </a:p>
        </p:txBody>
      </p:sp>
      <p:graphicFrame>
        <p:nvGraphicFramePr>
          <p:cNvPr id="6148" name="Object 5"/>
          <p:cNvGraphicFramePr>
            <a:graphicFrameLocks noChangeAspect="1"/>
          </p:cNvGraphicFramePr>
          <p:nvPr>
            <p:extLst>
              <p:ext uri="{D42A27DB-BD31-4B8C-83A1-F6EECF244321}">
                <p14:modId xmlns:p14="http://schemas.microsoft.com/office/powerpoint/2010/main" val="1209651471"/>
              </p:ext>
            </p:extLst>
          </p:nvPr>
        </p:nvGraphicFramePr>
        <p:xfrm>
          <a:off x="2173560" y="5540375"/>
          <a:ext cx="1543050" cy="936625"/>
        </p:xfrm>
        <a:graphic>
          <a:graphicData uri="http://schemas.openxmlformats.org/presentationml/2006/ole">
            <mc:AlternateContent xmlns:mc="http://schemas.openxmlformats.org/markup-compatibility/2006">
              <mc:Choice xmlns:v="urn:schemas-microsoft-com:vml" Requires="v">
                <p:oleObj name="数式" r:id="rId3" imgW="710891" imgH="431613" progId="Equation.3">
                  <p:embed/>
                </p:oleObj>
              </mc:Choice>
              <mc:Fallback>
                <p:oleObj name="数式" r:id="rId3" imgW="71089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560" y="5540375"/>
                        <a:ext cx="15430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9" name="Object 7"/>
          <p:cNvGraphicFramePr>
            <a:graphicFrameLocks noChangeAspect="1"/>
          </p:cNvGraphicFramePr>
          <p:nvPr>
            <p:extLst>
              <p:ext uri="{D42A27DB-BD31-4B8C-83A1-F6EECF244321}">
                <p14:modId xmlns:p14="http://schemas.microsoft.com/office/powerpoint/2010/main" val="1597676869"/>
              </p:ext>
            </p:extLst>
          </p:nvPr>
        </p:nvGraphicFramePr>
        <p:xfrm>
          <a:off x="4065860" y="5816600"/>
          <a:ext cx="193675" cy="358775"/>
        </p:xfrm>
        <a:graphic>
          <a:graphicData uri="http://schemas.openxmlformats.org/presentationml/2006/ole">
            <mc:AlternateContent xmlns:mc="http://schemas.openxmlformats.org/markup-compatibility/2006">
              <mc:Choice xmlns:v="urn:schemas-microsoft-com:vml" Requires="v">
                <p:oleObj name="数式" r:id="rId5" imgW="88707" imgH="164742" progId="Equation.3">
                  <p:embed/>
                </p:oleObj>
              </mc:Choice>
              <mc:Fallback>
                <p:oleObj name="数式" r:id="rId5" imgW="88707" imgH="16474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5860" y="5816600"/>
                        <a:ext cx="19367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50" name="Group 8"/>
          <p:cNvGrpSpPr>
            <a:grpSpLocks/>
          </p:cNvGrpSpPr>
          <p:nvPr/>
        </p:nvGrpSpPr>
        <p:grpSpPr bwMode="auto">
          <a:xfrm>
            <a:off x="6399485" y="5105400"/>
            <a:ext cx="1184275" cy="571500"/>
            <a:chOff x="4272" y="2016"/>
            <a:chExt cx="746" cy="360"/>
          </a:xfrm>
        </p:grpSpPr>
        <p:graphicFrame>
          <p:nvGraphicFramePr>
            <p:cNvPr id="6160" name="Object 9"/>
            <p:cNvGraphicFramePr>
              <a:graphicFrameLocks noChangeAspect="1"/>
            </p:cNvGraphicFramePr>
            <p:nvPr/>
          </p:nvGraphicFramePr>
          <p:xfrm>
            <a:off x="4272" y="2016"/>
            <a:ext cx="746" cy="243"/>
          </p:xfrm>
          <a:graphic>
            <a:graphicData uri="http://schemas.openxmlformats.org/presentationml/2006/ole">
              <mc:AlternateContent xmlns:mc="http://schemas.openxmlformats.org/markup-compatibility/2006">
                <mc:Choice xmlns:v="urn:schemas-microsoft-com:vml" Requires="v">
                  <p:oleObj name="数式" r:id="rId7" imgW="545626" imgH="177646" progId="Equation.3">
                    <p:embed/>
                  </p:oleObj>
                </mc:Choice>
                <mc:Fallback>
                  <p:oleObj name="数式" r:id="rId7" imgW="545626"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2016"/>
                          <a:ext cx="746"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1" name="Rectangle 10"/>
            <p:cNvSpPr>
              <a:spLocks noChangeArrowheads="1"/>
            </p:cNvSpPr>
            <p:nvPr/>
          </p:nvSpPr>
          <p:spPr bwMode="auto">
            <a:xfrm>
              <a:off x="4424" y="2184"/>
              <a:ext cx="14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6151" name="Text Box 3"/>
          <p:cNvSpPr txBox="1">
            <a:spLocks noChangeArrowheads="1"/>
          </p:cNvSpPr>
          <p:nvPr/>
        </p:nvSpPr>
        <p:spPr bwMode="auto">
          <a:xfrm>
            <a:off x="1411560" y="3276600"/>
            <a:ext cx="640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2000" b="1" dirty="0">
                <a:solidFill>
                  <a:srgbClr val="000000"/>
                </a:solidFill>
              </a:rPr>
              <a:t>そこで、</a:t>
            </a:r>
          </a:p>
          <a:p>
            <a:pPr eaLnBrk="1" hangingPunct="1">
              <a:spcBef>
                <a:spcPct val="50000"/>
              </a:spcBef>
            </a:pPr>
            <a:r>
              <a:rPr lang="ja-JP" altLang="en-US" sz="2000" b="1" dirty="0">
                <a:solidFill>
                  <a:srgbClr val="000000"/>
                </a:solidFill>
              </a:rPr>
              <a:t>類似度　　　により良否判定　（良品であれば１に近い値）</a:t>
            </a:r>
            <a:endParaRPr lang="ja-JP" altLang="en-US" sz="2000" dirty="0">
              <a:solidFill>
                <a:srgbClr val="000000"/>
              </a:solidFill>
            </a:endParaRPr>
          </a:p>
        </p:txBody>
      </p:sp>
      <p:graphicFrame>
        <p:nvGraphicFramePr>
          <p:cNvPr id="6152" name="Object 20"/>
          <p:cNvGraphicFramePr>
            <a:graphicFrameLocks noChangeAspect="1"/>
          </p:cNvGraphicFramePr>
          <p:nvPr>
            <p:extLst>
              <p:ext uri="{D42A27DB-BD31-4B8C-83A1-F6EECF244321}">
                <p14:modId xmlns:p14="http://schemas.microsoft.com/office/powerpoint/2010/main" val="2929439133"/>
              </p:ext>
            </p:extLst>
          </p:nvPr>
        </p:nvGraphicFramePr>
        <p:xfrm>
          <a:off x="2424385" y="3760788"/>
          <a:ext cx="330200" cy="387350"/>
        </p:xfrm>
        <a:graphic>
          <a:graphicData uri="http://schemas.openxmlformats.org/presentationml/2006/ole">
            <mc:AlternateContent xmlns:mc="http://schemas.openxmlformats.org/markup-compatibility/2006">
              <mc:Choice xmlns:v="urn:schemas-microsoft-com:vml" Requires="v">
                <p:oleObj name="数式" r:id="rId9" imgW="152202" imgH="177569" progId="Equation.3">
                  <p:embed/>
                </p:oleObj>
              </mc:Choice>
              <mc:Fallback>
                <p:oleObj name="数式" r:id="rId9" imgW="152202" imgH="17756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4385" y="3760788"/>
                        <a:ext cx="33020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6" name="Text Box 24"/>
          <p:cNvSpPr txBox="1">
            <a:spLocks noChangeArrowheads="1"/>
          </p:cNvSpPr>
          <p:nvPr/>
        </p:nvSpPr>
        <p:spPr bwMode="auto">
          <a:xfrm>
            <a:off x="899592" y="2438400"/>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2000" b="1" dirty="0"/>
              <a:t>　　</a:t>
            </a:r>
            <a:r>
              <a:rPr lang="ja-JP" altLang="en-US" sz="2000" b="1" dirty="0">
                <a:solidFill>
                  <a:srgbClr val="000000"/>
                </a:solidFill>
              </a:rPr>
              <a:t>画像では画素数分の多数の標準化変量があるため、それらを総合して品質を定量化します。</a:t>
            </a:r>
            <a:endParaRPr lang="ja-JP" altLang="en-US" sz="2000" dirty="0">
              <a:solidFill>
                <a:srgbClr val="000000"/>
              </a:solidFill>
            </a:endParaRPr>
          </a:p>
        </p:txBody>
      </p:sp>
      <p:graphicFrame>
        <p:nvGraphicFramePr>
          <p:cNvPr id="6157" name="Object 26"/>
          <p:cNvGraphicFramePr>
            <a:graphicFrameLocks noChangeAspect="1"/>
          </p:cNvGraphicFramePr>
          <p:nvPr>
            <p:extLst>
              <p:ext uri="{D42A27DB-BD31-4B8C-83A1-F6EECF244321}">
                <p14:modId xmlns:p14="http://schemas.microsoft.com/office/powerpoint/2010/main" val="982986431"/>
              </p:ext>
            </p:extLst>
          </p:nvPr>
        </p:nvGraphicFramePr>
        <p:xfrm>
          <a:off x="1487760" y="4414838"/>
          <a:ext cx="5791200" cy="690562"/>
        </p:xfrm>
        <a:graphic>
          <a:graphicData uri="http://schemas.openxmlformats.org/presentationml/2006/ole">
            <mc:AlternateContent xmlns:mc="http://schemas.openxmlformats.org/markup-compatibility/2006">
              <mc:Choice xmlns:v="urn:schemas-microsoft-com:vml" Requires="v">
                <p:oleObj r:id="rId11" imgW="1917700" imgH="228600" progId="Equation.3">
                  <p:embed/>
                </p:oleObj>
              </mc:Choice>
              <mc:Fallback>
                <p:oleObj r:id="rId11" imgW="19177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7760" y="4414838"/>
                        <a:ext cx="57912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8" name="Object 28"/>
          <p:cNvGraphicFramePr>
            <a:graphicFrameLocks noChangeAspect="1"/>
          </p:cNvGraphicFramePr>
          <p:nvPr>
            <p:extLst>
              <p:ext uri="{D42A27DB-BD31-4B8C-83A1-F6EECF244321}">
                <p14:modId xmlns:p14="http://schemas.microsoft.com/office/powerpoint/2010/main" val="4125332828"/>
              </p:ext>
            </p:extLst>
          </p:nvPr>
        </p:nvGraphicFramePr>
        <p:xfrm>
          <a:off x="3473723" y="6248400"/>
          <a:ext cx="452437" cy="571500"/>
        </p:xfrm>
        <a:graphic>
          <a:graphicData uri="http://schemas.openxmlformats.org/presentationml/2006/ole">
            <mc:AlternateContent xmlns:mc="http://schemas.openxmlformats.org/markup-compatibility/2006">
              <mc:Choice xmlns:v="urn:schemas-microsoft-com:vml" Requires="v">
                <p:oleObj r:id="rId13" imgW="177646" imgH="228402" progId="Equation.3">
                  <p:embed/>
                </p:oleObj>
              </mc:Choice>
              <mc:Fallback>
                <p:oleObj r:id="rId13" imgW="177646" imgH="22840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3723" y="6248400"/>
                        <a:ext cx="452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9" name="Text Box 30"/>
          <p:cNvSpPr txBox="1">
            <a:spLocks noChangeArrowheads="1"/>
          </p:cNvSpPr>
          <p:nvPr/>
        </p:nvSpPr>
        <p:spPr bwMode="auto">
          <a:xfrm>
            <a:off x="3849960" y="6338888"/>
            <a:ext cx="381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t>：</a:t>
            </a:r>
            <a:r>
              <a:rPr lang="ja-JP" altLang="en-US" sz="1800" b="1" dirty="0">
                <a:solidFill>
                  <a:srgbClr val="000000"/>
                </a:solidFill>
              </a:rPr>
              <a:t>パラメータ</a:t>
            </a:r>
          </a:p>
        </p:txBody>
      </p:sp>
    </p:spTree>
    <p:extLst>
      <p:ext uri="{BB962C8B-B14F-4D97-AF65-F5344CB8AC3E}">
        <p14:creationId xmlns:p14="http://schemas.microsoft.com/office/powerpoint/2010/main" val="2826492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074"/>
          <p:cNvSpPr>
            <a:spLocks noGrp="1" noChangeArrowheads="1"/>
          </p:cNvSpPr>
          <p:nvPr>
            <p:ph type="title"/>
          </p:nvPr>
        </p:nvSpPr>
        <p:spPr>
          <a:xfrm>
            <a:off x="0" y="533400"/>
            <a:ext cx="9144000" cy="1371600"/>
          </a:xfrm>
        </p:spPr>
        <p:txBody>
          <a:bodyPr/>
          <a:lstStyle/>
          <a:p>
            <a:pPr algn="l" eaLnBrk="1" hangingPunct="1"/>
            <a:r>
              <a:rPr lang="ja-JP" altLang="en-US" sz="4000" b="1" dirty="0"/>
              <a:t>　　　　　</a:t>
            </a:r>
            <a:r>
              <a:rPr lang="ja-JP" altLang="en-US" sz="4000" b="1" dirty="0">
                <a:solidFill>
                  <a:srgbClr val="000000"/>
                </a:solidFill>
              </a:rPr>
              <a:t>検査精度（検査出力値頻度分布）</a:t>
            </a:r>
            <a:br>
              <a:rPr lang="en-US" altLang="ja-JP" sz="4000" b="1" dirty="0">
                <a:solidFill>
                  <a:srgbClr val="000000"/>
                </a:solidFill>
              </a:rPr>
            </a:br>
            <a:r>
              <a:rPr lang="ja-JP" altLang="en-US" sz="4000" b="1" dirty="0">
                <a:solidFill>
                  <a:srgbClr val="000000"/>
                </a:solidFill>
              </a:rPr>
              <a:t>　　　　　　　</a:t>
            </a:r>
            <a:r>
              <a:rPr lang="en-US" altLang="ja-JP" sz="4000" b="1" dirty="0" err="1">
                <a:solidFill>
                  <a:srgbClr val="000000"/>
                </a:solidFill>
              </a:rPr>
              <a:t>StaVaTester</a:t>
            </a:r>
            <a:endParaRPr lang="ja-JP" altLang="en-US" sz="4000" b="1" dirty="0">
              <a:solidFill>
                <a:srgbClr val="000000"/>
              </a:solidFill>
            </a:endParaRPr>
          </a:p>
        </p:txBody>
      </p:sp>
      <p:pic>
        <p:nvPicPr>
          <p:cNvPr id="4" name="図 3"/>
          <p:cNvPicPr>
            <a:picLocks noChangeAspect="1"/>
          </p:cNvPicPr>
          <p:nvPr/>
        </p:nvPicPr>
        <p:blipFill>
          <a:blip r:embed="rId3"/>
          <a:stretch>
            <a:fillRect/>
          </a:stretch>
        </p:blipFill>
        <p:spPr>
          <a:xfrm>
            <a:off x="2411760" y="2731666"/>
            <a:ext cx="4769943" cy="3361630"/>
          </a:xfrm>
          <a:prstGeom prst="rect">
            <a:avLst/>
          </a:prstGeom>
        </p:spPr>
      </p:pic>
      <p:sp>
        <p:nvSpPr>
          <p:cNvPr id="3" name="正方形/長方形 2"/>
          <p:cNvSpPr/>
          <p:nvPr/>
        </p:nvSpPr>
        <p:spPr bwMode="auto">
          <a:xfrm>
            <a:off x="2483768" y="2731665"/>
            <a:ext cx="4697935" cy="3289623"/>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16" name="Text Box 4"/>
          <p:cNvSpPr txBox="1">
            <a:spLocks noChangeArrowheads="1"/>
          </p:cNvSpPr>
          <p:nvPr/>
        </p:nvSpPr>
        <p:spPr bwMode="auto">
          <a:xfrm>
            <a:off x="1849514" y="2772610"/>
            <a:ext cx="616175" cy="3277820"/>
          </a:xfrm>
          <a:prstGeom prst="rect">
            <a:avLst/>
          </a:prstGeom>
          <a:solidFill>
            <a:schemeClr val="bg1"/>
          </a:solid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endParaRPr lang="en-US" altLang="ja-JP" sz="1800" b="1" dirty="0">
              <a:solidFill>
                <a:srgbClr val="003300"/>
              </a:solidFill>
            </a:endParaRPr>
          </a:p>
          <a:p>
            <a:pPr algn="l" eaLnBrk="1" hangingPunct="1">
              <a:spcBef>
                <a:spcPct val="50000"/>
              </a:spcBef>
            </a:pPr>
            <a:endParaRPr lang="en-US" altLang="ja-JP" sz="1800" b="1" dirty="0">
              <a:solidFill>
                <a:srgbClr val="003300"/>
              </a:solidFill>
            </a:endParaRPr>
          </a:p>
          <a:p>
            <a:pPr algn="l" eaLnBrk="1" hangingPunct="1">
              <a:spcBef>
                <a:spcPct val="50000"/>
              </a:spcBef>
            </a:pPr>
            <a:endParaRPr lang="en-US" altLang="ja-JP" sz="1800" b="1" dirty="0">
              <a:solidFill>
                <a:srgbClr val="003300"/>
              </a:solidFill>
            </a:endParaRPr>
          </a:p>
          <a:p>
            <a:pPr algn="l" eaLnBrk="1" hangingPunct="1">
              <a:spcBef>
                <a:spcPct val="50000"/>
              </a:spcBef>
            </a:pPr>
            <a:endParaRPr lang="en-US" altLang="ja-JP" sz="1800" b="1" dirty="0">
              <a:solidFill>
                <a:srgbClr val="003300"/>
              </a:solidFill>
            </a:endParaRPr>
          </a:p>
          <a:p>
            <a:pPr algn="l" eaLnBrk="1" hangingPunct="1">
              <a:spcBef>
                <a:spcPct val="50000"/>
              </a:spcBef>
            </a:pPr>
            <a:endParaRPr lang="en-US" altLang="ja-JP" sz="1800" b="1" dirty="0">
              <a:solidFill>
                <a:srgbClr val="003300"/>
              </a:solidFill>
            </a:endParaRPr>
          </a:p>
          <a:p>
            <a:pPr algn="l" eaLnBrk="1" hangingPunct="1">
              <a:spcBef>
                <a:spcPct val="50000"/>
              </a:spcBef>
            </a:pPr>
            <a:endParaRPr lang="en-US" altLang="ja-JP" sz="1800" b="1" dirty="0">
              <a:solidFill>
                <a:srgbClr val="003300"/>
              </a:solidFill>
            </a:endParaRPr>
          </a:p>
          <a:p>
            <a:pPr algn="l" eaLnBrk="1" hangingPunct="1">
              <a:spcBef>
                <a:spcPct val="50000"/>
              </a:spcBef>
            </a:pPr>
            <a:endParaRPr lang="en-US" altLang="ja-JP" sz="1800" b="1" dirty="0">
              <a:solidFill>
                <a:srgbClr val="003300"/>
              </a:solidFill>
            </a:endParaRPr>
          </a:p>
          <a:p>
            <a:pPr algn="l" eaLnBrk="1" hangingPunct="1">
              <a:spcBef>
                <a:spcPct val="50000"/>
              </a:spcBef>
            </a:pPr>
            <a:endParaRPr lang="ja-JP" altLang="en-US" sz="1800" b="1" dirty="0">
              <a:solidFill>
                <a:srgbClr val="003300"/>
              </a:solidFill>
            </a:endParaRPr>
          </a:p>
        </p:txBody>
      </p:sp>
      <p:sp>
        <p:nvSpPr>
          <p:cNvPr id="17" name="Text Box 4"/>
          <p:cNvSpPr txBox="1">
            <a:spLocks noChangeArrowheads="1"/>
          </p:cNvSpPr>
          <p:nvPr/>
        </p:nvSpPr>
        <p:spPr bwMode="auto">
          <a:xfrm>
            <a:off x="2294081" y="6043060"/>
            <a:ext cx="5006687" cy="369332"/>
          </a:xfrm>
          <a:prstGeom prst="rect">
            <a:avLst/>
          </a:prstGeom>
          <a:solidFill>
            <a:schemeClr val="bg1"/>
          </a:solid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endParaRPr lang="ja-JP" altLang="en-US" sz="1800" b="1" dirty="0">
              <a:solidFill>
                <a:srgbClr val="003300"/>
              </a:solidFill>
            </a:endParaRPr>
          </a:p>
        </p:txBody>
      </p:sp>
      <p:sp>
        <p:nvSpPr>
          <p:cNvPr id="14" name="Text Box 4"/>
          <p:cNvSpPr txBox="1">
            <a:spLocks noChangeArrowheads="1"/>
          </p:cNvSpPr>
          <p:nvPr/>
        </p:nvSpPr>
        <p:spPr bwMode="auto">
          <a:xfrm>
            <a:off x="2157601" y="6038704"/>
            <a:ext cx="616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1800" b="1" dirty="0">
                <a:solidFill>
                  <a:srgbClr val="000000"/>
                </a:solidFill>
              </a:rPr>
              <a:t>0.0</a:t>
            </a:r>
            <a:endParaRPr lang="ja-JP" altLang="en-US" sz="1800" b="1" dirty="0">
              <a:solidFill>
                <a:srgbClr val="000000"/>
              </a:solidFill>
            </a:endParaRPr>
          </a:p>
        </p:txBody>
      </p:sp>
      <p:sp>
        <p:nvSpPr>
          <p:cNvPr id="15" name="Text Box 4"/>
          <p:cNvSpPr txBox="1">
            <a:spLocks noChangeArrowheads="1"/>
          </p:cNvSpPr>
          <p:nvPr/>
        </p:nvSpPr>
        <p:spPr bwMode="auto">
          <a:xfrm>
            <a:off x="6969151" y="6038900"/>
            <a:ext cx="616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1800" b="1" dirty="0">
                <a:solidFill>
                  <a:srgbClr val="000000"/>
                </a:solidFill>
              </a:rPr>
              <a:t>1.0</a:t>
            </a:r>
            <a:endParaRPr lang="ja-JP" altLang="en-US" sz="1800" b="1" dirty="0">
              <a:solidFill>
                <a:srgbClr val="000000"/>
              </a:solidFill>
            </a:endParaRPr>
          </a:p>
        </p:txBody>
      </p:sp>
      <p:sp>
        <p:nvSpPr>
          <p:cNvPr id="18" name="Text Box 30"/>
          <p:cNvSpPr txBox="1">
            <a:spLocks noChangeArrowheads="1"/>
          </p:cNvSpPr>
          <p:nvPr/>
        </p:nvSpPr>
        <p:spPr bwMode="auto">
          <a:xfrm>
            <a:off x="6378624" y="5616010"/>
            <a:ext cx="1001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000000"/>
                </a:solidFill>
              </a:rPr>
              <a:t>良品</a:t>
            </a:r>
          </a:p>
        </p:txBody>
      </p:sp>
      <p:sp>
        <p:nvSpPr>
          <p:cNvPr id="19" name="Text Box 30"/>
          <p:cNvSpPr txBox="1">
            <a:spLocks noChangeArrowheads="1"/>
          </p:cNvSpPr>
          <p:nvPr/>
        </p:nvSpPr>
        <p:spPr bwMode="auto">
          <a:xfrm>
            <a:off x="2509117" y="5629890"/>
            <a:ext cx="1001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000000"/>
                </a:solidFill>
              </a:rPr>
              <a:t>不良品</a:t>
            </a:r>
          </a:p>
        </p:txBody>
      </p:sp>
      <p:sp>
        <p:nvSpPr>
          <p:cNvPr id="11" name="Text Box 30"/>
          <p:cNvSpPr txBox="1">
            <a:spLocks noChangeArrowheads="1"/>
          </p:cNvSpPr>
          <p:nvPr/>
        </p:nvSpPr>
        <p:spPr bwMode="auto">
          <a:xfrm>
            <a:off x="5148064" y="6165304"/>
            <a:ext cx="20852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1800" b="1" dirty="0">
                <a:solidFill>
                  <a:srgbClr val="000000"/>
                </a:solidFill>
              </a:rPr>
              <a:t>検査出力値</a:t>
            </a:r>
          </a:p>
        </p:txBody>
      </p:sp>
      <p:sp>
        <p:nvSpPr>
          <p:cNvPr id="12" name="Text Box 30"/>
          <p:cNvSpPr txBox="1">
            <a:spLocks noChangeArrowheads="1"/>
          </p:cNvSpPr>
          <p:nvPr/>
        </p:nvSpPr>
        <p:spPr bwMode="auto">
          <a:xfrm rot="16200000">
            <a:off x="1175757" y="4312959"/>
            <a:ext cx="20852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1800" b="1" dirty="0">
                <a:solidFill>
                  <a:srgbClr val="000000"/>
                </a:solidFill>
              </a:rPr>
              <a:t>検査出力値頻度</a:t>
            </a:r>
          </a:p>
        </p:txBody>
      </p:sp>
    </p:spTree>
    <p:extLst>
      <p:ext uri="{BB962C8B-B14F-4D97-AF65-F5344CB8AC3E}">
        <p14:creationId xmlns:p14="http://schemas.microsoft.com/office/powerpoint/2010/main" val="4235412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571500"/>
            <a:ext cx="9144000" cy="13716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の運用手順</a:t>
            </a:r>
          </a:p>
        </p:txBody>
      </p:sp>
      <p:sp>
        <p:nvSpPr>
          <p:cNvPr id="17411" name="Text Box 3"/>
          <p:cNvSpPr txBox="1">
            <a:spLocks noChangeArrowheads="1"/>
          </p:cNvSpPr>
          <p:nvPr/>
        </p:nvSpPr>
        <p:spPr bwMode="auto">
          <a:xfrm>
            <a:off x="950912" y="5486028"/>
            <a:ext cx="3229744" cy="52387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800" dirty="0">
                <a:solidFill>
                  <a:srgbClr val="000000"/>
                </a:solidFill>
              </a:rPr>
              <a:t>実検査</a:t>
            </a:r>
          </a:p>
        </p:txBody>
      </p:sp>
      <p:sp>
        <p:nvSpPr>
          <p:cNvPr id="17412" name="Text Box 5"/>
          <p:cNvSpPr txBox="1">
            <a:spLocks noChangeArrowheads="1"/>
          </p:cNvSpPr>
          <p:nvPr/>
        </p:nvSpPr>
        <p:spPr bwMode="auto">
          <a:xfrm>
            <a:off x="2092424" y="3544565"/>
            <a:ext cx="70880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b="1" dirty="0">
                <a:solidFill>
                  <a:srgbClr val="000000"/>
                </a:solidFill>
              </a:rPr>
              <a:t>データ収集（目安：良品３０個以上、不良品数個以上）</a:t>
            </a:r>
            <a:endParaRPr lang="ja-JP" altLang="en-US" dirty="0">
              <a:solidFill>
                <a:srgbClr val="000000"/>
              </a:solidFill>
            </a:endParaRPr>
          </a:p>
        </p:txBody>
      </p:sp>
      <p:sp>
        <p:nvSpPr>
          <p:cNvPr id="17413" name="Text Box 6"/>
          <p:cNvSpPr txBox="1">
            <a:spLocks noChangeArrowheads="1"/>
          </p:cNvSpPr>
          <p:nvPr/>
        </p:nvSpPr>
        <p:spPr bwMode="auto">
          <a:xfrm>
            <a:off x="904056" y="2780928"/>
            <a:ext cx="3276600" cy="52387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800" dirty="0">
                <a:solidFill>
                  <a:srgbClr val="000000"/>
                </a:solidFill>
              </a:rPr>
              <a:t>検査レシピ作成</a:t>
            </a:r>
          </a:p>
        </p:txBody>
      </p:sp>
      <p:sp>
        <p:nvSpPr>
          <p:cNvPr id="17414" name="AutoShape 7"/>
          <p:cNvSpPr>
            <a:spLocks noChangeArrowheads="1"/>
          </p:cNvSpPr>
          <p:nvPr/>
        </p:nvSpPr>
        <p:spPr bwMode="auto">
          <a:xfrm>
            <a:off x="1228328" y="3650404"/>
            <a:ext cx="381000" cy="1447800"/>
          </a:xfrm>
          <a:prstGeom prst="downArrow">
            <a:avLst>
              <a:gd name="adj1" fmla="val 50000"/>
              <a:gd name="adj2" fmla="val 9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dirty="0"/>
          </a:p>
        </p:txBody>
      </p:sp>
      <p:sp>
        <p:nvSpPr>
          <p:cNvPr id="17415" name="Text Box 8"/>
          <p:cNvSpPr txBox="1">
            <a:spLocks noChangeArrowheads="1"/>
          </p:cNvSpPr>
          <p:nvPr/>
        </p:nvSpPr>
        <p:spPr bwMode="auto">
          <a:xfrm>
            <a:off x="2092424" y="4136653"/>
            <a:ext cx="68000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b="1" dirty="0">
                <a:solidFill>
                  <a:srgbClr val="000000"/>
                </a:solidFill>
              </a:rPr>
              <a:t>パラメータ調整（少数を指定して残りは自動調整）</a:t>
            </a:r>
            <a:endParaRPr lang="ja-JP" altLang="en-US" dirty="0">
              <a:solidFill>
                <a:srgbClr val="000000"/>
              </a:solidFill>
            </a:endParaRPr>
          </a:p>
        </p:txBody>
      </p:sp>
      <p:sp>
        <p:nvSpPr>
          <p:cNvPr id="17416" name="Text Box 9"/>
          <p:cNvSpPr txBox="1">
            <a:spLocks noChangeArrowheads="1"/>
          </p:cNvSpPr>
          <p:nvPr/>
        </p:nvSpPr>
        <p:spPr bwMode="auto">
          <a:xfrm>
            <a:off x="2092424" y="4762128"/>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b="1" dirty="0">
                <a:solidFill>
                  <a:srgbClr val="000000"/>
                </a:solidFill>
              </a:rPr>
              <a:t>システム検定（システムの実用性チェック）</a:t>
            </a:r>
            <a:endParaRPr lang="ja-JP" altLang="en-US" dirty="0">
              <a:solidFill>
                <a:srgbClr val="000000"/>
              </a:solidFill>
            </a:endParaRPr>
          </a:p>
        </p:txBody>
      </p:sp>
    </p:spTree>
    <p:extLst>
      <p:ext uri="{BB962C8B-B14F-4D97-AF65-F5344CB8AC3E}">
        <p14:creationId xmlns:p14="http://schemas.microsoft.com/office/powerpoint/2010/main" val="396760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571500"/>
            <a:ext cx="9144000" cy="1371600"/>
          </a:xfrm>
        </p:spPr>
        <p:txBody>
          <a:bodyPr/>
          <a:lstStyle/>
          <a:p>
            <a:pPr algn="l" eaLnBrk="1" hangingPunct="1"/>
            <a:r>
              <a:rPr lang="ja-JP" altLang="en-US" sz="4000" b="1" dirty="0"/>
              <a:t>　　　　　</a:t>
            </a:r>
            <a:r>
              <a:rPr lang="en-US" altLang="ja-JP" sz="4000" b="1" dirty="0">
                <a:solidFill>
                  <a:srgbClr val="000000"/>
                </a:solidFill>
              </a:rPr>
              <a:t>StaVaTester</a:t>
            </a:r>
            <a:r>
              <a:rPr lang="ja-JP" altLang="en-US" sz="4000" b="1" dirty="0">
                <a:solidFill>
                  <a:srgbClr val="000000"/>
                </a:solidFill>
              </a:rPr>
              <a:t>の導入手順</a:t>
            </a:r>
          </a:p>
        </p:txBody>
      </p:sp>
      <p:sp>
        <p:nvSpPr>
          <p:cNvPr id="17411" name="Text Box 3"/>
          <p:cNvSpPr txBox="1">
            <a:spLocks noChangeArrowheads="1"/>
          </p:cNvSpPr>
          <p:nvPr/>
        </p:nvSpPr>
        <p:spPr bwMode="auto">
          <a:xfrm>
            <a:off x="2064060" y="5333578"/>
            <a:ext cx="3229744" cy="52387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800" dirty="0">
                <a:solidFill>
                  <a:srgbClr val="000000"/>
                </a:solidFill>
              </a:rPr>
              <a:t>実機導入</a:t>
            </a:r>
          </a:p>
        </p:txBody>
      </p:sp>
      <p:sp>
        <p:nvSpPr>
          <p:cNvPr id="17413" name="Text Box 6"/>
          <p:cNvSpPr txBox="1">
            <a:spLocks noChangeArrowheads="1"/>
          </p:cNvSpPr>
          <p:nvPr/>
        </p:nvSpPr>
        <p:spPr bwMode="auto">
          <a:xfrm>
            <a:off x="1324460" y="3841884"/>
            <a:ext cx="4732412" cy="52322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800" dirty="0">
                <a:solidFill>
                  <a:srgbClr val="000000"/>
                </a:solidFill>
              </a:rPr>
              <a:t>デモ機による検査可否の確認</a:t>
            </a:r>
          </a:p>
        </p:txBody>
      </p:sp>
      <p:sp>
        <p:nvSpPr>
          <p:cNvPr id="10" name="Text Box 5"/>
          <p:cNvSpPr txBox="1">
            <a:spLocks noChangeArrowheads="1"/>
          </p:cNvSpPr>
          <p:nvPr/>
        </p:nvSpPr>
        <p:spPr bwMode="auto">
          <a:xfrm>
            <a:off x="4499992" y="3016268"/>
            <a:ext cx="34563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2000" b="1" dirty="0">
                <a:solidFill>
                  <a:srgbClr val="000000"/>
                </a:solidFill>
              </a:rPr>
              <a:t>良品１０個程度、不良品数個使用して検査可否確認</a:t>
            </a:r>
          </a:p>
        </p:txBody>
      </p:sp>
      <p:sp>
        <p:nvSpPr>
          <p:cNvPr id="7" name="Text Box 10"/>
          <p:cNvSpPr txBox="1">
            <a:spLocks noChangeArrowheads="1"/>
          </p:cNvSpPr>
          <p:nvPr/>
        </p:nvSpPr>
        <p:spPr bwMode="auto">
          <a:xfrm>
            <a:off x="4532970" y="5889876"/>
            <a:ext cx="30243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b="1" dirty="0">
                <a:solidFill>
                  <a:srgbClr val="000000"/>
                </a:solidFill>
              </a:rPr>
              <a:t>検査内容に応じてハード、ソフトのカスタマイズ</a:t>
            </a:r>
            <a:endParaRPr lang="ja-JP" altLang="en-US" sz="2000" dirty="0">
              <a:solidFill>
                <a:srgbClr val="000000"/>
              </a:solidFill>
            </a:endParaRPr>
          </a:p>
        </p:txBody>
      </p:sp>
      <p:sp>
        <p:nvSpPr>
          <p:cNvPr id="12" name="Text Box 6"/>
          <p:cNvSpPr txBox="1">
            <a:spLocks noChangeArrowheads="1"/>
          </p:cNvSpPr>
          <p:nvPr/>
        </p:nvSpPr>
        <p:spPr bwMode="auto">
          <a:xfrm>
            <a:off x="1324460" y="2330211"/>
            <a:ext cx="4732412" cy="52322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800" dirty="0">
                <a:solidFill>
                  <a:srgbClr val="000000"/>
                </a:solidFill>
              </a:rPr>
              <a:t>簡単な検査可否の確認</a:t>
            </a:r>
          </a:p>
        </p:txBody>
      </p:sp>
      <p:sp>
        <p:nvSpPr>
          <p:cNvPr id="13" name="AutoShape 7"/>
          <p:cNvSpPr>
            <a:spLocks noChangeArrowheads="1"/>
          </p:cNvSpPr>
          <p:nvPr/>
        </p:nvSpPr>
        <p:spPr bwMode="auto">
          <a:xfrm>
            <a:off x="3491880" y="2996952"/>
            <a:ext cx="381000" cy="673863"/>
          </a:xfrm>
          <a:prstGeom prst="downArrow">
            <a:avLst>
              <a:gd name="adj1" fmla="val 50000"/>
              <a:gd name="adj2" fmla="val 9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dirty="0"/>
          </a:p>
        </p:txBody>
      </p:sp>
      <p:sp>
        <p:nvSpPr>
          <p:cNvPr id="14" name="Text Box 5"/>
          <p:cNvSpPr txBox="1">
            <a:spLocks noChangeArrowheads="1"/>
          </p:cNvSpPr>
          <p:nvPr/>
        </p:nvSpPr>
        <p:spPr bwMode="auto">
          <a:xfrm>
            <a:off x="4499992" y="4483329"/>
            <a:ext cx="30695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2000" b="1" dirty="0">
                <a:solidFill>
                  <a:srgbClr val="000000"/>
                </a:solidFill>
              </a:rPr>
              <a:t>十分な数の良品・不良品を対象にして実用性確認</a:t>
            </a:r>
          </a:p>
        </p:txBody>
      </p:sp>
      <p:sp>
        <p:nvSpPr>
          <p:cNvPr id="15" name="AutoShape 7"/>
          <p:cNvSpPr>
            <a:spLocks noChangeArrowheads="1"/>
          </p:cNvSpPr>
          <p:nvPr/>
        </p:nvSpPr>
        <p:spPr bwMode="auto">
          <a:xfrm>
            <a:off x="3491880" y="4483329"/>
            <a:ext cx="381000" cy="673863"/>
          </a:xfrm>
          <a:prstGeom prst="downArrow">
            <a:avLst>
              <a:gd name="adj1" fmla="val 50000"/>
              <a:gd name="adj2" fmla="val 9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609600"/>
            <a:ext cx="9144000" cy="1295400"/>
          </a:xfrm>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pPr algn="l" eaLnBrk="1" hangingPunct="1"/>
            <a:r>
              <a:rPr lang="ja-JP" altLang="en-US" sz="4000" b="1" dirty="0">
                <a:solidFill>
                  <a:srgbClr val="000000"/>
                </a:solidFill>
              </a:rPr>
              <a:t>　　　　　画像処理方式との違い</a:t>
            </a:r>
            <a:br>
              <a:rPr lang="en-US" altLang="ja-JP" sz="4000" b="1" dirty="0">
                <a:solidFill>
                  <a:srgbClr val="000000"/>
                </a:solidFill>
              </a:rPr>
            </a:br>
            <a:r>
              <a:rPr lang="ja-JP" altLang="en-US" sz="4000" b="1" dirty="0">
                <a:solidFill>
                  <a:srgbClr val="000000"/>
                </a:solidFill>
              </a:rPr>
              <a:t>　　　　　　</a:t>
            </a:r>
            <a:r>
              <a:rPr lang="ja-JP" altLang="en-US" sz="3200" b="1" dirty="0">
                <a:solidFill>
                  <a:srgbClr val="000000"/>
                </a:solidFill>
              </a:rPr>
              <a:t>（検査精度の比較）</a:t>
            </a:r>
          </a:p>
        </p:txBody>
      </p:sp>
      <p:pic>
        <p:nvPicPr>
          <p:cNvPr id="11" name="図 10">
            <a:extLst>
              <a:ext uri="{FF2B5EF4-FFF2-40B4-BE49-F238E27FC236}">
                <a16:creationId xmlns:a16="http://schemas.microsoft.com/office/drawing/2014/main" id="{CCEF3EAC-237B-4FFD-9A24-5A6F94BCD1EA}"/>
              </a:ext>
            </a:extLst>
          </p:cNvPr>
          <p:cNvPicPr>
            <a:picLocks noChangeAspect="1"/>
          </p:cNvPicPr>
          <p:nvPr/>
        </p:nvPicPr>
        <p:blipFill>
          <a:blip r:embed="rId3"/>
          <a:stretch>
            <a:fillRect/>
          </a:stretch>
        </p:blipFill>
        <p:spPr>
          <a:xfrm>
            <a:off x="4499992" y="4575336"/>
            <a:ext cx="4608512" cy="2022016"/>
          </a:xfrm>
          <a:prstGeom prst="rect">
            <a:avLst/>
          </a:prstGeom>
        </p:spPr>
      </p:pic>
      <p:pic>
        <p:nvPicPr>
          <p:cNvPr id="15" name="図 14">
            <a:extLst>
              <a:ext uri="{FF2B5EF4-FFF2-40B4-BE49-F238E27FC236}">
                <a16:creationId xmlns:a16="http://schemas.microsoft.com/office/drawing/2014/main" id="{CAA6E87F-3F2C-4F8C-A75C-2FED8ACBFFF8}"/>
              </a:ext>
            </a:extLst>
          </p:cNvPr>
          <p:cNvPicPr>
            <a:picLocks noChangeAspect="1"/>
          </p:cNvPicPr>
          <p:nvPr/>
        </p:nvPicPr>
        <p:blipFill>
          <a:blip r:embed="rId4"/>
          <a:stretch>
            <a:fillRect/>
          </a:stretch>
        </p:blipFill>
        <p:spPr>
          <a:xfrm>
            <a:off x="1930187" y="2132856"/>
            <a:ext cx="5040560" cy="1908098"/>
          </a:xfrm>
          <a:prstGeom prst="rect">
            <a:avLst/>
          </a:prstGeom>
        </p:spPr>
      </p:pic>
      <p:pic>
        <p:nvPicPr>
          <p:cNvPr id="18" name="図 17">
            <a:extLst>
              <a:ext uri="{FF2B5EF4-FFF2-40B4-BE49-F238E27FC236}">
                <a16:creationId xmlns:a16="http://schemas.microsoft.com/office/drawing/2014/main" id="{72175258-0F05-40C5-9CC3-E95E388E9297}"/>
              </a:ext>
            </a:extLst>
          </p:cNvPr>
          <p:cNvPicPr>
            <a:picLocks noChangeAspect="1"/>
          </p:cNvPicPr>
          <p:nvPr/>
        </p:nvPicPr>
        <p:blipFill>
          <a:blip r:embed="rId5"/>
          <a:stretch>
            <a:fillRect/>
          </a:stretch>
        </p:blipFill>
        <p:spPr>
          <a:xfrm>
            <a:off x="35496" y="4365104"/>
            <a:ext cx="4415065" cy="2166193"/>
          </a:xfrm>
          <a:prstGeom prst="rect">
            <a:avLst/>
          </a:prstGeom>
        </p:spPr>
      </p:pic>
      <p:cxnSp>
        <p:nvCxnSpPr>
          <p:cNvPr id="7" name="直線コネクタ 6">
            <a:extLst>
              <a:ext uri="{FF2B5EF4-FFF2-40B4-BE49-F238E27FC236}">
                <a16:creationId xmlns:a16="http://schemas.microsoft.com/office/drawing/2014/main" id="{B1171BD4-7C31-45B6-A58E-9D826622F018}"/>
              </a:ext>
            </a:extLst>
          </p:cNvPr>
          <p:cNvCxnSpPr/>
          <p:nvPr/>
        </p:nvCxnSpPr>
        <p:spPr bwMode="auto">
          <a:xfrm>
            <a:off x="7851581" y="5257193"/>
            <a:ext cx="1112907" cy="0"/>
          </a:xfrm>
          <a:prstGeom prst="line">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a:extLst>
              <a:ext uri="{FF2B5EF4-FFF2-40B4-BE49-F238E27FC236}">
                <a16:creationId xmlns:a16="http://schemas.microsoft.com/office/drawing/2014/main" id="{CCF40D0D-6043-488D-B35D-025CBBBD6427}"/>
              </a:ext>
            </a:extLst>
          </p:cNvPr>
          <p:cNvCxnSpPr/>
          <p:nvPr/>
        </p:nvCxnSpPr>
        <p:spPr bwMode="auto">
          <a:xfrm>
            <a:off x="7865706" y="5970582"/>
            <a:ext cx="1112907" cy="0"/>
          </a:xfrm>
          <a:prstGeom prst="line">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350412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609600"/>
            <a:ext cx="9144000" cy="1295400"/>
          </a:xfrm>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pPr algn="l" eaLnBrk="1" hangingPunct="1"/>
            <a:r>
              <a:rPr lang="ja-JP" altLang="en-US" sz="4000" b="1" dirty="0">
                <a:solidFill>
                  <a:srgbClr val="000000"/>
                </a:solidFill>
              </a:rPr>
              <a:t>　　　　　画像処理方式との違い</a:t>
            </a:r>
            <a:br>
              <a:rPr lang="en-US" altLang="ja-JP" sz="4000" b="1" dirty="0">
                <a:solidFill>
                  <a:srgbClr val="000000"/>
                </a:solidFill>
              </a:rPr>
            </a:br>
            <a:r>
              <a:rPr lang="ja-JP" altLang="en-US" sz="4000" b="1" dirty="0">
                <a:solidFill>
                  <a:srgbClr val="000000"/>
                </a:solidFill>
              </a:rPr>
              <a:t>　　　　　　</a:t>
            </a:r>
            <a:r>
              <a:rPr lang="ja-JP" altLang="en-US" sz="3200" b="1" dirty="0">
                <a:solidFill>
                  <a:srgbClr val="000000"/>
                </a:solidFill>
              </a:rPr>
              <a:t>（設定される良品範囲）</a:t>
            </a:r>
          </a:p>
        </p:txBody>
      </p:sp>
      <p:sp>
        <p:nvSpPr>
          <p:cNvPr id="3" name="テキスト ボックス 2"/>
          <p:cNvSpPr txBox="1"/>
          <p:nvPr/>
        </p:nvSpPr>
        <p:spPr>
          <a:xfrm>
            <a:off x="827584" y="2074215"/>
            <a:ext cx="2160240" cy="461665"/>
          </a:xfrm>
          <a:prstGeom prst="rect">
            <a:avLst/>
          </a:prstGeom>
          <a:solidFill>
            <a:srgbClr val="99FF33"/>
          </a:solidFill>
          <a:ln>
            <a:solidFill>
              <a:srgbClr val="0033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b="1" dirty="0">
                <a:solidFill>
                  <a:srgbClr val="000000"/>
                </a:solidFill>
              </a:rPr>
              <a:t>画像処理方式</a:t>
            </a:r>
          </a:p>
        </p:txBody>
      </p:sp>
      <p:sp>
        <p:nvSpPr>
          <p:cNvPr id="7" name="テキスト ボックス 6"/>
          <p:cNvSpPr txBox="1"/>
          <p:nvPr/>
        </p:nvSpPr>
        <p:spPr>
          <a:xfrm>
            <a:off x="827584" y="4581128"/>
            <a:ext cx="2160240" cy="461665"/>
          </a:xfrm>
          <a:prstGeom prst="rect">
            <a:avLst/>
          </a:prstGeom>
          <a:solidFill>
            <a:srgbClr val="99FF33"/>
          </a:solidFill>
          <a:ln>
            <a:solidFill>
              <a:srgbClr val="003300"/>
            </a:solidFill>
          </a:ln>
          <a:effectLst>
            <a:outerShdw blurRad="50800" dist="38100" dir="2700000" algn="tl" rotWithShape="0">
              <a:prstClr val="black">
                <a:alpha val="40000"/>
              </a:prstClr>
            </a:outerShdw>
          </a:effectLst>
        </p:spPr>
        <p:txBody>
          <a:bodyPr wrap="square" rtlCol="0">
            <a:spAutoFit/>
          </a:bodyPr>
          <a:lstStyle/>
          <a:p>
            <a:pPr algn="l"/>
            <a:r>
              <a:rPr kumimoji="1" lang="en-US" altLang="ja-JP" dirty="0">
                <a:solidFill>
                  <a:srgbClr val="000000"/>
                </a:solidFill>
              </a:rPr>
              <a:t>StaVaTester</a:t>
            </a:r>
            <a:endParaRPr kumimoji="1" lang="ja-JP" altLang="en-US" dirty="0">
              <a:solidFill>
                <a:srgbClr val="000000"/>
              </a:solidFill>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788866138"/>
              </p:ext>
            </p:extLst>
          </p:nvPr>
        </p:nvGraphicFramePr>
        <p:xfrm>
          <a:off x="1228750" y="5444703"/>
          <a:ext cx="1543050" cy="936625"/>
        </p:xfrm>
        <a:graphic>
          <a:graphicData uri="http://schemas.openxmlformats.org/presentationml/2006/ole">
            <mc:AlternateContent xmlns:mc="http://schemas.openxmlformats.org/markup-compatibility/2006">
              <mc:Choice xmlns:v="urn:schemas-microsoft-com:vml" Requires="v">
                <p:oleObj name="数式" r:id="rId3" imgW="710891" imgH="431613" progId="Equation.3">
                  <p:embed/>
                </p:oleObj>
              </mc:Choice>
              <mc:Fallback>
                <p:oleObj name="数式" r:id="rId3" imgW="71089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50" y="5444703"/>
                        <a:ext cx="15430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943110906"/>
              </p:ext>
            </p:extLst>
          </p:nvPr>
        </p:nvGraphicFramePr>
        <p:xfrm>
          <a:off x="1187624" y="3869804"/>
          <a:ext cx="1460500" cy="495300"/>
        </p:xfrm>
        <a:graphic>
          <a:graphicData uri="http://schemas.openxmlformats.org/presentationml/2006/ole">
            <mc:AlternateContent xmlns:mc="http://schemas.openxmlformats.org/markup-compatibility/2006">
              <mc:Choice xmlns:v="urn:schemas-microsoft-com:vml" Requires="v">
                <p:oleObj name="数式" r:id="rId5" imgW="672840" imgH="228600" progId="Equation.3">
                  <p:embed/>
                </p:oleObj>
              </mc:Choice>
              <mc:Fallback>
                <p:oleObj name="数式" r:id="rId5" imgW="672840" imgH="228600" progId="Equation.3">
                  <p:embed/>
                  <p:pic>
                    <p:nvPicPr>
                      <p:cNvPr id="0" name=""/>
                      <p:cNvPicPr>
                        <a:picLocks noChangeAspect="1" noChangeArrowheads="1"/>
                      </p:cNvPicPr>
                      <p:nvPr/>
                    </p:nvPicPr>
                    <p:blipFill>
                      <a:blip r:embed="rId6"/>
                      <a:srcRect/>
                      <a:stretch>
                        <a:fillRect/>
                      </a:stretch>
                    </p:blipFill>
                    <p:spPr bwMode="auto">
                      <a:xfrm>
                        <a:off x="1187624" y="3869804"/>
                        <a:ext cx="14605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053909687"/>
              </p:ext>
            </p:extLst>
          </p:nvPr>
        </p:nvGraphicFramePr>
        <p:xfrm>
          <a:off x="1187624" y="3171210"/>
          <a:ext cx="1460500" cy="523875"/>
        </p:xfrm>
        <a:graphic>
          <a:graphicData uri="http://schemas.openxmlformats.org/presentationml/2006/ole">
            <mc:AlternateContent xmlns:mc="http://schemas.openxmlformats.org/markup-compatibility/2006">
              <mc:Choice xmlns:v="urn:schemas-microsoft-com:vml" Requires="v">
                <p:oleObj name="数式" r:id="rId7" imgW="672840" imgH="241200" progId="Equation.3">
                  <p:embed/>
                </p:oleObj>
              </mc:Choice>
              <mc:Fallback>
                <p:oleObj name="数式" r:id="rId7" imgW="672840" imgH="241200" progId="Equation.3">
                  <p:embed/>
                  <p:pic>
                    <p:nvPicPr>
                      <p:cNvPr id="0" name=""/>
                      <p:cNvPicPr>
                        <a:picLocks noChangeAspect="1" noChangeArrowheads="1"/>
                      </p:cNvPicPr>
                      <p:nvPr/>
                    </p:nvPicPr>
                    <p:blipFill>
                      <a:blip r:embed="rId8"/>
                      <a:srcRect/>
                      <a:stretch>
                        <a:fillRect/>
                      </a:stretch>
                    </p:blipFill>
                    <p:spPr bwMode="auto">
                      <a:xfrm>
                        <a:off x="1187624" y="3171210"/>
                        <a:ext cx="14605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5"/>
          <p:cNvSpPr txBox="1">
            <a:spLocks noChangeArrowheads="1"/>
          </p:cNvSpPr>
          <p:nvPr/>
        </p:nvSpPr>
        <p:spPr bwMode="auto">
          <a:xfrm>
            <a:off x="1331371" y="3603258"/>
            <a:ext cx="10803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600" dirty="0">
                <a:solidFill>
                  <a:srgbClr val="000000"/>
                </a:solidFill>
              </a:rPr>
              <a:t>または</a:t>
            </a:r>
          </a:p>
        </p:txBody>
      </p:sp>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5806" y="2327895"/>
            <a:ext cx="52006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8372" y="4725144"/>
            <a:ext cx="53721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3"/>
          <p:cNvSpPr txBox="1">
            <a:spLocks noChangeArrowheads="1"/>
          </p:cNvSpPr>
          <p:nvPr/>
        </p:nvSpPr>
        <p:spPr bwMode="auto">
          <a:xfrm>
            <a:off x="1043608" y="5072234"/>
            <a:ext cx="3960440" cy="313932"/>
          </a:xfrm>
          <a:prstGeom prst="rect">
            <a:avLst/>
          </a:prstGeom>
          <a:solidFill>
            <a:srgbClr val="FFFF00"/>
          </a:solidFill>
          <a:ln w="9525">
            <a:solidFill>
              <a:schemeClr val="tx1"/>
            </a:solidFill>
            <a:miter lim="800000"/>
            <a:headEnd/>
            <a:tailEnd/>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lnSpc>
                <a:spcPct val="90000"/>
              </a:lnSpc>
              <a:spcBef>
                <a:spcPct val="50000"/>
              </a:spcBef>
            </a:pPr>
            <a:r>
              <a:rPr lang="ja-JP" altLang="en-US" sz="1600" b="1" dirty="0">
                <a:solidFill>
                  <a:srgbClr val="000000"/>
                </a:solidFill>
                <a:latin typeface="Tahoma" pitchFamily="34" charset="0"/>
              </a:rPr>
              <a:t>全部位で真の良品範囲からのずれが小さい。</a:t>
            </a:r>
          </a:p>
        </p:txBody>
      </p:sp>
      <p:sp>
        <p:nvSpPr>
          <p:cNvPr id="12" name="Text Box 3"/>
          <p:cNvSpPr txBox="1">
            <a:spLocks noChangeArrowheads="1"/>
          </p:cNvSpPr>
          <p:nvPr/>
        </p:nvSpPr>
        <p:spPr bwMode="auto">
          <a:xfrm>
            <a:off x="1043608" y="2567544"/>
            <a:ext cx="3168352" cy="313932"/>
          </a:xfrm>
          <a:prstGeom prst="rect">
            <a:avLst/>
          </a:prstGeom>
          <a:solidFill>
            <a:srgbClr val="FFFF00"/>
          </a:solidFill>
          <a:ln w="9525">
            <a:solidFill>
              <a:schemeClr val="tx1"/>
            </a:solidFill>
            <a:miter lim="800000"/>
            <a:headEnd/>
            <a:tailEnd/>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lnSpc>
                <a:spcPct val="90000"/>
              </a:lnSpc>
              <a:spcBef>
                <a:spcPct val="50000"/>
              </a:spcBef>
            </a:pPr>
            <a:r>
              <a:rPr lang="ja-JP" altLang="en-US" sz="1600" b="1" dirty="0">
                <a:solidFill>
                  <a:srgbClr val="000000"/>
                </a:solidFill>
                <a:latin typeface="Tahoma" pitchFamily="34" charset="0"/>
              </a:rPr>
              <a:t>真の良品範囲からのずれが大きい。</a:t>
            </a:r>
          </a:p>
        </p:txBody>
      </p:sp>
      <p:sp>
        <p:nvSpPr>
          <p:cNvPr id="16" name="Text Box 3"/>
          <p:cNvSpPr txBox="1">
            <a:spLocks noChangeArrowheads="1"/>
          </p:cNvSpPr>
          <p:nvPr/>
        </p:nvSpPr>
        <p:spPr bwMode="auto">
          <a:xfrm>
            <a:off x="1043608" y="2881476"/>
            <a:ext cx="2592288" cy="313932"/>
          </a:xfrm>
          <a:prstGeom prst="rect">
            <a:avLst/>
          </a:prstGeom>
          <a:solidFill>
            <a:srgbClr val="FFFF00"/>
          </a:solidFill>
          <a:ln w="9525">
            <a:solidFill>
              <a:schemeClr val="tx1"/>
            </a:solidFill>
            <a:miter lim="800000"/>
            <a:headEnd/>
            <a:tailEnd/>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lnSpc>
                <a:spcPct val="90000"/>
              </a:lnSpc>
              <a:spcBef>
                <a:spcPct val="50000"/>
              </a:spcBef>
            </a:pPr>
            <a:r>
              <a:rPr lang="ja-JP" altLang="en-US" sz="1600" b="1" dirty="0">
                <a:solidFill>
                  <a:srgbClr val="000000"/>
                </a:solidFill>
                <a:latin typeface="Tahoma" pitchFamily="34" charset="0"/>
              </a:rPr>
              <a:t>ずれ量が部位ごとに異なる。</a:t>
            </a:r>
          </a:p>
        </p:txBody>
      </p:sp>
      <p:cxnSp>
        <p:nvCxnSpPr>
          <p:cNvPr id="8" name="直線コネクタ 7">
            <a:extLst>
              <a:ext uri="{FF2B5EF4-FFF2-40B4-BE49-F238E27FC236}">
                <a16:creationId xmlns:a16="http://schemas.microsoft.com/office/drawing/2014/main" id="{F25D14B1-64C2-4AC6-B6C2-162175357D7A}"/>
              </a:ext>
            </a:extLst>
          </p:cNvPr>
          <p:cNvCxnSpPr/>
          <p:nvPr/>
        </p:nvCxnSpPr>
        <p:spPr bwMode="auto">
          <a:xfrm>
            <a:off x="7364290" y="6371997"/>
            <a:ext cx="1368152" cy="0"/>
          </a:xfrm>
          <a:prstGeom prst="line">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16">
            <a:extLst>
              <a:ext uri="{FF2B5EF4-FFF2-40B4-BE49-F238E27FC236}">
                <a16:creationId xmlns:a16="http://schemas.microsoft.com/office/drawing/2014/main" id="{5CFD75B1-8221-4B08-9D0B-ABB1B7F73BEF}"/>
              </a:ext>
            </a:extLst>
          </p:cNvPr>
          <p:cNvCxnSpPr/>
          <p:nvPr/>
        </p:nvCxnSpPr>
        <p:spPr bwMode="auto">
          <a:xfrm>
            <a:off x="7352319" y="5526563"/>
            <a:ext cx="1368152" cy="0"/>
          </a:xfrm>
          <a:prstGeom prst="line">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0521294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609600"/>
            <a:ext cx="9144000" cy="1295400"/>
          </a:xfrm>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pPr algn="l" eaLnBrk="1" hangingPunct="1"/>
            <a:r>
              <a:rPr lang="ja-JP" altLang="en-US" sz="4000" b="1" dirty="0"/>
              <a:t>　　　　　</a:t>
            </a:r>
            <a:r>
              <a:rPr lang="ja-JP" altLang="en-US" sz="4000" b="1" dirty="0">
                <a:solidFill>
                  <a:srgbClr val="000000"/>
                </a:solidFill>
              </a:rPr>
              <a:t>画像処理方式との違い</a:t>
            </a:r>
            <a:br>
              <a:rPr lang="en-US" altLang="ja-JP" sz="4000" b="1" dirty="0">
                <a:solidFill>
                  <a:srgbClr val="000000"/>
                </a:solidFill>
              </a:rPr>
            </a:br>
            <a:r>
              <a:rPr lang="ja-JP" altLang="en-US" sz="4800" b="1" dirty="0">
                <a:solidFill>
                  <a:srgbClr val="000000"/>
                </a:solidFill>
              </a:rPr>
              <a:t>　　　　　　</a:t>
            </a:r>
            <a:r>
              <a:rPr lang="ja-JP" altLang="en-US" sz="4000" b="1" dirty="0">
                <a:solidFill>
                  <a:srgbClr val="000000"/>
                </a:solidFill>
              </a:rPr>
              <a:t>（その他の違い）</a:t>
            </a:r>
          </a:p>
        </p:txBody>
      </p:sp>
      <p:sp>
        <p:nvSpPr>
          <p:cNvPr id="8195" name="Text Box 3"/>
          <p:cNvSpPr txBox="1">
            <a:spLocks noChangeArrowheads="1"/>
          </p:cNvSpPr>
          <p:nvPr/>
        </p:nvSpPr>
        <p:spPr bwMode="auto">
          <a:xfrm>
            <a:off x="683568" y="3280340"/>
            <a:ext cx="4032448" cy="3010055"/>
          </a:xfrm>
          <a:prstGeom prst="rect">
            <a:avLst/>
          </a:prstGeom>
          <a:solidFill>
            <a:srgbClr val="FFFF00"/>
          </a:solidFill>
          <a:ln w="9525">
            <a:solidFill>
              <a:schemeClr val="tx1"/>
            </a:solidFill>
            <a:miter lim="800000"/>
            <a:headEnd/>
            <a:tailEnd/>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lnSpc>
                <a:spcPct val="90000"/>
              </a:lnSpc>
              <a:spcBef>
                <a:spcPct val="50000"/>
              </a:spcBef>
            </a:pPr>
            <a:r>
              <a:rPr lang="en-US" altLang="ja-JP" b="1" dirty="0">
                <a:solidFill>
                  <a:srgbClr val="000000"/>
                </a:solidFill>
                <a:latin typeface="Tahoma" pitchFamily="34" charset="0"/>
              </a:rPr>
              <a:t>○</a:t>
            </a:r>
            <a:r>
              <a:rPr lang="ja-JP" altLang="en-US" b="1" dirty="0">
                <a:solidFill>
                  <a:srgbClr val="000000"/>
                </a:solidFill>
                <a:latin typeface="Tahoma" pitchFamily="34" charset="0"/>
              </a:rPr>
              <a:t>難解</a:t>
            </a:r>
            <a:endParaRPr lang="en-US" altLang="ja-JP" b="1" dirty="0">
              <a:solidFill>
                <a:srgbClr val="000000"/>
              </a:solidFill>
              <a:latin typeface="Tahoma" pitchFamily="34" charset="0"/>
            </a:endParaRPr>
          </a:p>
          <a:p>
            <a:pPr algn="l" eaLnBrk="1" hangingPunct="1">
              <a:lnSpc>
                <a:spcPct val="90000"/>
              </a:lnSpc>
              <a:spcBef>
                <a:spcPct val="50000"/>
              </a:spcBef>
            </a:pPr>
            <a:r>
              <a:rPr lang="ja-JP" altLang="en-US" b="1" dirty="0">
                <a:solidFill>
                  <a:srgbClr val="000000"/>
                </a:solidFill>
                <a:latin typeface="Tahoma" pitchFamily="34" charset="0"/>
              </a:rPr>
              <a:t>○レシピ作成に時間がかかる</a:t>
            </a:r>
            <a:endParaRPr lang="en-US" altLang="ja-JP" b="1" dirty="0">
              <a:solidFill>
                <a:srgbClr val="000000"/>
              </a:solidFill>
              <a:latin typeface="Tahoma" pitchFamily="34" charset="0"/>
            </a:endParaRPr>
          </a:p>
          <a:p>
            <a:pPr algn="l" eaLnBrk="1" hangingPunct="1">
              <a:lnSpc>
                <a:spcPct val="90000"/>
              </a:lnSpc>
              <a:spcBef>
                <a:spcPct val="50000"/>
              </a:spcBef>
            </a:pPr>
            <a:r>
              <a:rPr lang="ja-JP" altLang="en-US" b="1" dirty="0">
                <a:solidFill>
                  <a:srgbClr val="000000"/>
                </a:solidFill>
                <a:latin typeface="Tahoma" pitchFamily="34" charset="0"/>
              </a:rPr>
              <a:t>○検査精度に限界</a:t>
            </a:r>
            <a:endParaRPr lang="en-US" altLang="ja-JP" b="1" dirty="0">
              <a:solidFill>
                <a:srgbClr val="000000"/>
              </a:solidFill>
              <a:latin typeface="Tahoma" pitchFamily="34" charset="0"/>
            </a:endParaRPr>
          </a:p>
          <a:p>
            <a:pPr algn="l" eaLnBrk="1" hangingPunct="1">
              <a:lnSpc>
                <a:spcPct val="90000"/>
              </a:lnSpc>
              <a:spcBef>
                <a:spcPct val="50000"/>
              </a:spcBef>
            </a:pPr>
            <a:r>
              <a:rPr lang="ja-JP" altLang="en-US" b="1" dirty="0">
                <a:solidFill>
                  <a:srgbClr val="000000"/>
                </a:solidFill>
                <a:latin typeface="Tahoma" pitchFamily="34" charset="0"/>
              </a:rPr>
              <a:t>○検査漏れ（傷の定義）</a:t>
            </a:r>
            <a:endParaRPr lang="en-US" altLang="ja-JP" b="1" dirty="0">
              <a:solidFill>
                <a:srgbClr val="000000"/>
              </a:solidFill>
              <a:latin typeface="Tahoma" pitchFamily="34" charset="0"/>
            </a:endParaRPr>
          </a:p>
          <a:p>
            <a:pPr algn="l" eaLnBrk="1" hangingPunct="1">
              <a:lnSpc>
                <a:spcPct val="90000"/>
              </a:lnSpc>
              <a:spcBef>
                <a:spcPct val="50000"/>
              </a:spcBef>
            </a:pPr>
            <a:r>
              <a:rPr lang="ja-JP" altLang="en-US" b="1" dirty="0">
                <a:solidFill>
                  <a:srgbClr val="000000"/>
                </a:solidFill>
                <a:latin typeface="Tahoma" pitchFamily="34" charset="0"/>
              </a:rPr>
              <a:t>○一品料理</a:t>
            </a:r>
            <a:endParaRPr lang="en-US" altLang="ja-JP" b="1" dirty="0">
              <a:solidFill>
                <a:srgbClr val="000000"/>
              </a:solidFill>
              <a:latin typeface="Tahoma" pitchFamily="34" charset="0"/>
            </a:endParaRPr>
          </a:p>
          <a:p>
            <a:pPr algn="l" eaLnBrk="1" hangingPunct="1">
              <a:lnSpc>
                <a:spcPct val="90000"/>
              </a:lnSpc>
              <a:spcBef>
                <a:spcPct val="50000"/>
              </a:spcBef>
            </a:pPr>
            <a:r>
              <a:rPr lang="ja-JP" altLang="en-US" b="1" dirty="0">
                <a:solidFill>
                  <a:srgbClr val="000000"/>
                </a:solidFill>
                <a:latin typeface="Tahoma" pitchFamily="34" charset="0"/>
              </a:rPr>
              <a:t>○装置投入後精度検査</a:t>
            </a:r>
          </a:p>
        </p:txBody>
      </p:sp>
      <p:sp>
        <p:nvSpPr>
          <p:cNvPr id="5" name="Text Box 3"/>
          <p:cNvSpPr txBox="1">
            <a:spLocks noChangeArrowheads="1"/>
          </p:cNvSpPr>
          <p:nvPr/>
        </p:nvSpPr>
        <p:spPr bwMode="auto">
          <a:xfrm>
            <a:off x="4932040" y="3292848"/>
            <a:ext cx="3960440" cy="3010055"/>
          </a:xfrm>
          <a:prstGeom prst="rect">
            <a:avLst/>
          </a:prstGeom>
          <a:solidFill>
            <a:srgbClr val="FFFF00"/>
          </a:solidFill>
          <a:ln>
            <a:solidFill>
              <a:srgbClr val="003300"/>
            </a:solid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lnSpc>
                <a:spcPct val="90000"/>
              </a:lnSpc>
              <a:spcBef>
                <a:spcPct val="50000"/>
              </a:spcBef>
            </a:pPr>
            <a:r>
              <a:rPr lang="en-US" altLang="ja-JP" b="1" dirty="0">
                <a:solidFill>
                  <a:srgbClr val="000000"/>
                </a:solidFill>
                <a:latin typeface="Tahoma" pitchFamily="34" charset="0"/>
              </a:rPr>
              <a:t>○</a:t>
            </a:r>
            <a:r>
              <a:rPr lang="ja-JP" altLang="en-US" b="1" dirty="0">
                <a:solidFill>
                  <a:srgbClr val="000000"/>
                </a:solidFill>
                <a:latin typeface="Tahoma" pitchFamily="34" charset="0"/>
              </a:rPr>
              <a:t>簡単（プログラムレス）</a:t>
            </a:r>
            <a:endParaRPr lang="en-US" altLang="ja-JP" b="1" dirty="0">
              <a:solidFill>
                <a:srgbClr val="000000"/>
              </a:solidFill>
              <a:latin typeface="Tahoma" pitchFamily="34" charset="0"/>
            </a:endParaRPr>
          </a:p>
          <a:p>
            <a:pPr algn="l" eaLnBrk="1" hangingPunct="1">
              <a:lnSpc>
                <a:spcPct val="90000"/>
              </a:lnSpc>
              <a:spcBef>
                <a:spcPct val="50000"/>
              </a:spcBef>
            </a:pPr>
            <a:r>
              <a:rPr lang="ja-JP" altLang="en-US" b="1" dirty="0">
                <a:solidFill>
                  <a:srgbClr val="000000"/>
                </a:solidFill>
                <a:latin typeface="Tahoma" pitchFamily="34" charset="0"/>
              </a:rPr>
              <a:t>○迅速（３０分程度）</a:t>
            </a:r>
          </a:p>
          <a:p>
            <a:pPr algn="l" eaLnBrk="1" hangingPunct="1">
              <a:lnSpc>
                <a:spcPct val="90000"/>
              </a:lnSpc>
              <a:spcBef>
                <a:spcPct val="50000"/>
              </a:spcBef>
            </a:pPr>
            <a:r>
              <a:rPr lang="ja-JP" altLang="en-US" b="1" dirty="0">
                <a:solidFill>
                  <a:srgbClr val="000000"/>
                </a:solidFill>
                <a:latin typeface="Tahoma" pitchFamily="34" charset="0"/>
              </a:rPr>
              <a:t>○高精度</a:t>
            </a:r>
            <a:endParaRPr lang="en-US" altLang="ja-JP" b="1" dirty="0">
              <a:solidFill>
                <a:srgbClr val="000000"/>
              </a:solidFill>
              <a:latin typeface="Tahoma" pitchFamily="34" charset="0"/>
            </a:endParaRPr>
          </a:p>
          <a:p>
            <a:pPr algn="l" eaLnBrk="1" hangingPunct="1">
              <a:lnSpc>
                <a:spcPct val="90000"/>
              </a:lnSpc>
              <a:spcBef>
                <a:spcPct val="50000"/>
              </a:spcBef>
            </a:pPr>
            <a:r>
              <a:rPr lang="ja-JP" altLang="en-US" b="1" dirty="0">
                <a:solidFill>
                  <a:srgbClr val="000000"/>
                </a:solidFill>
                <a:latin typeface="Tahoma" pitchFamily="34" charset="0"/>
              </a:rPr>
              <a:t>○検査漏れ少（良品の定義）</a:t>
            </a:r>
            <a:endParaRPr lang="en-US" altLang="ja-JP" b="1" dirty="0">
              <a:solidFill>
                <a:srgbClr val="000000"/>
              </a:solidFill>
              <a:latin typeface="Tahoma" pitchFamily="34" charset="0"/>
            </a:endParaRPr>
          </a:p>
          <a:p>
            <a:pPr algn="l" eaLnBrk="1" hangingPunct="1">
              <a:lnSpc>
                <a:spcPct val="90000"/>
              </a:lnSpc>
              <a:spcBef>
                <a:spcPct val="50000"/>
              </a:spcBef>
            </a:pPr>
            <a:r>
              <a:rPr lang="ja-JP" altLang="en-US" b="1" dirty="0">
                <a:solidFill>
                  <a:srgbClr val="000000"/>
                </a:solidFill>
                <a:latin typeface="Tahoma" pitchFamily="34" charset="0"/>
              </a:rPr>
              <a:t>○汎用的</a:t>
            </a:r>
            <a:endParaRPr lang="en-US" altLang="ja-JP" b="1" dirty="0">
              <a:solidFill>
                <a:srgbClr val="000000"/>
              </a:solidFill>
              <a:latin typeface="Tahoma" pitchFamily="34" charset="0"/>
            </a:endParaRPr>
          </a:p>
          <a:p>
            <a:pPr algn="l" eaLnBrk="1" hangingPunct="1">
              <a:lnSpc>
                <a:spcPct val="90000"/>
              </a:lnSpc>
              <a:spcBef>
                <a:spcPct val="50000"/>
              </a:spcBef>
            </a:pPr>
            <a:r>
              <a:rPr lang="ja-JP" altLang="en-US" b="1" dirty="0">
                <a:solidFill>
                  <a:srgbClr val="000000"/>
                </a:solidFill>
                <a:latin typeface="Tahoma" pitchFamily="34" charset="0"/>
              </a:rPr>
              <a:t>○装置投入前に精度検査</a:t>
            </a:r>
          </a:p>
        </p:txBody>
      </p:sp>
      <p:sp>
        <p:nvSpPr>
          <p:cNvPr id="3" name="テキスト ボックス 2"/>
          <p:cNvSpPr txBox="1"/>
          <p:nvPr/>
        </p:nvSpPr>
        <p:spPr>
          <a:xfrm>
            <a:off x="611560" y="2818675"/>
            <a:ext cx="2160240" cy="461665"/>
          </a:xfrm>
          <a:prstGeom prst="rect">
            <a:avLst/>
          </a:prstGeom>
          <a:solidFill>
            <a:srgbClr val="99FF33"/>
          </a:solidFill>
          <a:ln>
            <a:solidFill>
              <a:srgbClr val="0033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b="1" dirty="0">
                <a:solidFill>
                  <a:srgbClr val="000000"/>
                </a:solidFill>
              </a:rPr>
              <a:t>画像処理方式</a:t>
            </a:r>
          </a:p>
        </p:txBody>
      </p:sp>
      <p:sp>
        <p:nvSpPr>
          <p:cNvPr id="7" name="テキスト ボックス 6"/>
          <p:cNvSpPr txBox="1"/>
          <p:nvPr/>
        </p:nvSpPr>
        <p:spPr>
          <a:xfrm>
            <a:off x="4860032" y="2818675"/>
            <a:ext cx="2160240" cy="461665"/>
          </a:xfrm>
          <a:prstGeom prst="rect">
            <a:avLst/>
          </a:prstGeom>
          <a:solidFill>
            <a:srgbClr val="99FF33"/>
          </a:solidFill>
          <a:ln>
            <a:solidFill>
              <a:srgbClr val="003300"/>
            </a:solidFill>
          </a:ln>
          <a:effectLst>
            <a:outerShdw blurRad="50800" dist="38100" dir="2700000" algn="tl" rotWithShape="0">
              <a:prstClr val="black">
                <a:alpha val="40000"/>
              </a:prstClr>
            </a:outerShdw>
          </a:effectLst>
        </p:spPr>
        <p:txBody>
          <a:bodyPr wrap="square" rtlCol="0">
            <a:spAutoFit/>
          </a:bodyPr>
          <a:lstStyle/>
          <a:p>
            <a:pPr algn="l"/>
            <a:r>
              <a:rPr kumimoji="1" lang="en-US" altLang="ja-JP" b="1" dirty="0">
                <a:solidFill>
                  <a:srgbClr val="000000"/>
                </a:solidFill>
              </a:rPr>
              <a:t>StaVaTester</a:t>
            </a:r>
            <a:endParaRPr kumimoji="1" lang="ja-JP" altLang="en-US" b="1" dirty="0">
              <a:solidFill>
                <a:srgbClr val="0000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AutoShape 5">
            <a:extLst>
              <a:ext uri="{FF2B5EF4-FFF2-40B4-BE49-F238E27FC236}">
                <a16:creationId xmlns:a16="http://schemas.microsoft.com/office/drawing/2014/main" id="{12E3A52F-BCEE-4126-B09D-66C21FBCBF4F}"/>
              </a:ext>
            </a:extLst>
          </p:cNvPr>
          <p:cNvSpPr>
            <a:spLocks noChangeArrowheads="1"/>
          </p:cNvSpPr>
          <p:nvPr/>
        </p:nvSpPr>
        <p:spPr bwMode="auto">
          <a:xfrm rot="5400000">
            <a:off x="1076325" y="4486275"/>
            <a:ext cx="2343150" cy="12954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outerShdw dist="107763" dir="2700000" algn="ctr" rotWithShape="0">
              <a:schemeClr val="bg2"/>
            </a:outerShdw>
          </a:effectLst>
        </p:spPr>
        <p:txBody>
          <a:bodyPr rot="10800000" vert="eaVert" wrap="none" anchor="ctr"/>
          <a:lstStyle/>
          <a:p>
            <a:pPr algn="ctr"/>
            <a:r>
              <a:rPr lang="ja-JP" altLang="en-US">
                <a:solidFill>
                  <a:srgbClr val="FF3300"/>
                </a:solidFill>
              </a:rPr>
              <a:t>パターン検査</a:t>
            </a:r>
          </a:p>
        </p:txBody>
      </p:sp>
      <p:sp>
        <p:nvSpPr>
          <p:cNvPr id="69634" name="Rectangle 2">
            <a:extLst>
              <a:ext uri="{FF2B5EF4-FFF2-40B4-BE49-F238E27FC236}">
                <a16:creationId xmlns:a16="http://schemas.microsoft.com/office/drawing/2014/main" id="{2431107E-A5FF-4E98-B09B-60A90D7615F9}"/>
              </a:ext>
            </a:extLst>
          </p:cNvPr>
          <p:cNvSpPr>
            <a:spLocks noGrp="1" noChangeArrowheads="1"/>
          </p:cNvSpPr>
          <p:nvPr>
            <p:ph type="title"/>
          </p:nvPr>
        </p:nvSpPr>
        <p:spPr>
          <a:xfrm>
            <a:off x="0" y="742950"/>
            <a:ext cx="9144000" cy="1009650"/>
          </a:xfrm>
          <a:noFill/>
          <a:ln/>
          <a:effectLst>
            <a:outerShdw dist="13470" dir="2700000" algn="ctr" rotWithShape="0">
              <a:schemeClr val="bg2"/>
            </a:outerShdw>
          </a:effectLst>
          <a:extLst>
            <a:ext uri="{909E8E84-426E-40DD-AFC4-6F175D3DCCD1}">
              <a14:hiddenFill xmlns:a14="http://schemas.microsoft.com/office/drawing/2010/main">
                <a:solidFill>
                  <a:schemeClr val="bg1"/>
                </a:solidFill>
              </a14:hiddenFill>
            </a:ext>
          </a:extLst>
        </p:spPr>
        <p:txBody>
          <a:bodyPr lIns="92075" tIns="46038" rIns="92075" bIns="46038"/>
          <a:lstStyle/>
          <a:p>
            <a:r>
              <a:rPr lang="ja-JP" altLang="en-US" sz="3200" b="1" dirty="0">
                <a:solidFill>
                  <a:schemeClr val="tx1"/>
                </a:solidFill>
                <a:effectLst>
                  <a:outerShdw blurRad="38100" dist="38100" dir="2700000" algn="tl">
                    <a:srgbClr val="C0C0C0"/>
                  </a:outerShdw>
                </a:effectLst>
              </a:rPr>
              <a:t>パターン検査自動化技術の重要性</a:t>
            </a:r>
          </a:p>
        </p:txBody>
      </p:sp>
      <p:sp>
        <p:nvSpPr>
          <p:cNvPr id="69635" name="Text Box 3">
            <a:extLst>
              <a:ext uri="{FF2B5EF4-FFF2-40B4-BE49-F238E27FC236}">
                <a16:creationId xmlns:a16="http://schemas.microsoft.com/office/drawing/2014/main" id="{CD7A8B28-F51B-49EA-9749-30A2474B2EF8}"/>
              </a:ext>
            </a:extLst>
          </p:cNvPr>
          <p:cNvSpPr txBox="1">
            <a:spLocks noChangeArrowheads="1"/>
          </p:cNvSpPr>
          <p:nvPr/>
        </p:nvSpPr>
        <p:spPr bwMode="auto">
          <a:xfrm>
            <a:off x="1219200" y="2736850"/>
            <a:ext cx="1981200" cy="1320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ja-JP" sz="2000">
              <a:latin typeface="Tahoma" panose="020B0604030504040204" pitchFamily="34" charset="0"/>
            </a:endParaRPr>
          </a:p>
          <a:p>
            <a:pPr>
              <a:spcBef>
                <a:spcPct val="50000"/>
              </a:spcBef>
            </a:pPr>
            <a:r>
              <a:rPr lang="ja-JP" altLang="en-US" sz="2000" b="1">
                <a:latin typeface="Tahoma" panose="020B0604030504040204" pitchFamily="34" charset="0"/>
              </a:rPr>
              <a:t>製造の自動化</a:t>
            </a:r>
          </a:p>
          <a:p>
            <a:pPr>
              <a:spcBef>
                <a:spcPct val="50000"/>
              </a:spcBef>
            </a:pPr>
            <a:r>
              <a:rPr lang="ja-JP" altLang="en-US" sz="2000" b="1">
                <a:latin typeface="Tahoma" panose="020B0604030504040204" pitchFamily="34" charset="0"/>
              </a:rPr>
              <a:t>検査の自動化</a:t>
            </a:r>
          </a:p>
        </p:txBody>
      </p:sp>
      <p:sp>
        <p:nvSpPr>
          <p:cNvPr id="69636" name="Text Box 4">
            <a:extLst>
              <a:ext uri="{FF2B5EF4-FFF2-40B4-BE49-F238E27FC236}">
                <a16:creationId xmlns:a16="http://schemas.microsoft.com/office/drawing/2014/main" id="{1BB926AC-0459-4519-93E4-5CEC2DA3BE3D}"/>
              </a:ext>
            </a:extLst>
          </p:cNvPr>
          <p:cNvSpPr txBox="1">
            <a:spLocks noChangeArrowheads="1"/>
          </p:cNvSpPr>
          <p:nvPr/>
        </p:nvSpPr>
        <p:spPr bwMode="auto">
          <a:xfrm>
            <a:off x="914400" y="2209800"/>
            <a:ext cx="1752600" cy="831850"/>
          </a:xfrm>
          <a:prstGeom prst="rect">
            <a:avLst/>
          </a:prstGeom>
          <a:solidFill>
            <a:srgbClr val="CCFFCC"/>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ja-JP" altLang="en-US"/>
              <a:t>製造業の　競争力強化</a:t>
            </a:r>
          </a:p>
        </p:txBody>
      </p:sp>
      <p:sp>
        <p:nvSpPr>
          <p:cNvPr id="69638" name="AutoShape 6">
            <a:extLst>
              <a:ext uri="{FF2B5EF4-FFF2-40B4-BE49-F238E27FC236}">
                <a16:creationId xmlns:a16="http://schemas.microsoft.com/office/drawing/2014/main" id="{BDA84A72-48D6-4493-8F48-EB53DEC00874}"/>
              </a:ext>
            </a:extLst>
          </p:cNvPr>
          <p:cNvSpPr>
            <a:spLocks noChangeArrowheads="1"/>
          </p:cNvSpPr>
          <p:nvPr/>
        </p:nvSpPr>
        <p:spPr bwMode="auto">
          <a:xfrm>
            <a:off x="2819400" y="4800600"/>
            <a:ext cx="4495800" cy="1752600"/>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chemeClr val="bg1"/>
                </a:solidFill>
              </a:rPr>
              <a:t>自動化未完</a:t>
            </a:r>
          </a:p>
          <a:p>
            <a:pPr algn="ctr"/>
            <a:r>
              <a:rPr lang="ja-JP" altLang="en-US">
                <a:solidFill>
                  <a:schemeClr val="bg1"/>
                </a:solidFill>
              </a:rPr>
              <a:t>ニーズ大</a:t>
            </a:r>
          </a:p>
        </p:txBody>
      </p:sp>
      <p:grpSp>
        <p:nvGrpSpPr>
          <p:cNvPr id="69639" name="Group 7">
            <a:extLst>
              <a:ext uri="{FF2B5EF4-FFF2-40B4-BE49-F238E27FC236}">
                <a16:creationId xmlns:a16="http://schemas.microsoft.com/office/drawing/2014/main" id="{7B69D9BA-14B3-40B2-A642-A59A85ED8F78}"/>
              </a:ext>
            </a:extLst>
          </p:cNvPr>
          <p:cNvGrpSpPr>
            <a:grpSpLocks/>
          </p:cNvGrpSpPr>
          <p:nvPr/>
        </p:nvGrpSpPr>
        <p:grpSpPr bwMode="auto">
          <a:xfrm>
            <a:off x="3200400" y="2819400"/>
            <a:ext cx="5029200" cy="1447800"/>
            <a:chOff x="2016" y="1776"/>
            <a:chExt cx="3168" cy="912"/>
          </a:xfrm>
        </p:grpSpPr>
        <p:sp>
          <p:nvSpPr>
            <p:cNvPr id="69640" name="AutoShape 8">
              <a:extLst>
                <a:ext uri="{FF2B5EF4-FFF2-40B4-BE49-F238E27FC236}">
                  <a16:creationId xmlns:a16="http://schemas.microsoft.com/office/drawing/2014/main" id="{665D8F42-17B0-4EA4-9046-FDA35D6A6579}"/>
                </a:ext>
              </a:extLst>
            </p:cNvPr>
            <p:cNvSpPr>
              <a:spLocks noChangeArrowheads="1"/>
            </p:cNvSpPr>
            <p:nvPr/>
          </p:nvSpPr>
          <p:spPr bwMode="auto">
            <a:xfrm>
              <a:off x="2016" y="2252"/>
              <a:ext cx="1440" cy="336"/>
            </a:xfrm>
            <a:prstGeom prst="rightArrow">
              <a:avLst>
                <a:gd name="adj1" fmla="val 50000"/>
                <a:gd name="adj2" fmla="val 1071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スカラー検査</a:t>
              </a:r>
            </a:p>
          </p:txBody>
        </p:sp>
        <p:sp>
          <p:nvSpPr>
            <p:cNvPr id="69641" name="AutoShape 9">
              <a:extLst>
                <a:ext uri="{FF2B5EF4-FFF2-40B4-BE49-F238E27FC236}">
                  <a16:creationId xmlns:a16="http://schemas.microsoft.com/office/drawing/2014/main" id="{0DB5C455-1502-4802-82B6-CEBF46E17007}"/>
                </a:ext>
              </a:extLst>
            </p:cNvPr>
            <p:cNvSpPr>
              <a:spLocks noChangeArrowheads="1"/>
            </p:cNvSpPr>
            <p:nvPr/>
          </p:nvSpPr>
          <p:spPr bwMode="auto">
            <a:xfrm>
              <a:off x="2016" y="1964"/>
              <a:ext cx="1200" cy="336"/>
            </a:xfrm>
            <a:prstGeom prst="rightArrow">
              <a:avLst>
                <a:gd name="adj1" fmla="val 50000"/>
                <a:gd name="adj2" fmla="val 8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000"/>
            </a:p>
          </p:txBody>
        </p:sp>
        <p:sp>
          <p:nvSpPr>
            <p:cNvPr id="69642" name="Oval 10">
              <a:extLst>
                <a:ext uri="{FF2B5EF4-FFF2-40B4-BE49-F238E27FC236}">
                  <a16:creationId xmlns:a16="http://schemas.microsoft.com/office/drawing/2014/main" id="{E592F056-B02A-4247-9075-8E697A6EA804}"/>
                </a:ext>
              </a:extLst>
            </p:cNvPr>
            <p:cNvSpPr>
              <a:spLocks noChangeArrowheads="1"/>
            </p:cNvSpPr>
            <p:nvPr/>
          </p:nvSpPr>
          <p:spPr bwMode="auto">
            <a:xfrm>
              <a:off x="3408" y="1776"/>
              <a:ext cx="1776" cy="912"/>
            </a:xfrm>
            <a:prstGeom prst="ellipse">
              <a:avLst/>
            </a:prstGeom>
            <a:solidFill>
              <a:srgbClr val="85A6E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自動化進展</a:t>
              </a:r>
            </a:p>
          </p:txBody>
        </p:sp>
      </p:grpSp>
      <p:sp>
        <p:nvSpPr>
          <p:cNvPr id="69643" name="Text Box 11">
            <a:extLst>
              <a:ext uri="{FF2B5EF4-FFF2-40B4-BE49-F238E27FC236}">
                <a16:creationId xmlns:a16="http://schemas.microsoft.com/office/drawing/2014/main" id="{19CC26AE-30B5-4BE0-9DAD-A70DD2843E6B}"/>
              </a:ext>
            </a:extLst>
          </p:cNvPr>
          <p:cNvSpPr txBox="1">
            <a:spLocks noChangeArrowheads="1"/>
          </p:cNvSpPr>
          <p:nvPr/>
        </p:nvSpPr>
        <p:spPr bwMode="auto">
          <a:xfrm>
            <a:off x="7010400" y="4664075"/>
            <a:ext cx="1981200" cy="822325"/>
          </a:xfrm>
          <a:prstGeom prst="rect">
            <a:avLst/>
          </a:prstGeom>
          <a:gradFill rotWithShape="0">
            <a:gsLst>
              <a:gs pos="0">
                <a:srgbClr val="FF3300"/>
              </a:gs>
              <a:gs pos="100000">
                <a:srgbClr val="FF3300">
                  <a:gamma/>
                  <a:shade val="46275"/>
                  <a:invGamma/>
                </a:srgbClr>
              </a:gs>
            </a:gsLst>
            <a:path path="shape">
              <a:fillToRect l="50000" t="50000" r="50000" b="50000"/>
            </a:path>
          </a:gradFill>
          <a:ln>
            <a:noFill/>
          </a:ln>
          <a:effectLst/>
          <a:scene3d>
            <a:camera prst="legacyPerspectiveBottom"/>
            <a:lightRig rig="legacyFlat3" dir="t"/>
          </a:scene3d>
          <a:sp3d extrusionH="887400" prstMaterial="legacyMatte">
            <a:bevelT w="13500" h="13500" prst="angle"/>
            <a:bevelB w="13500" h="13500" prst="angle"/>
            <a:extrusionClr>
              <a:srgbClr val="FF3300"/>
            </a:extrusionClr>
            <a:contourClr>
              <a:srgbClr val="FF33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a:spAutoFit/>
            <a:flatTx/>
          </a:bodyPr>
          <a:lstStyle/>
          <a:p>
            <a:pPr>
              <a:spcBef>
                <a:spcPct val="50000"/>
              </a:spcBef>
            </a:pPr>
            <a:r>
              <a:rPr lang="ja-JP" altLang="en-US" b="1">
                <a:solidFill>
                  <a:schemeClr val="bg1"/>
                </a:solidFill>
                <a:latin typeface="Tahoma" panose="020B0604030504040204" pitchFamily="34" charset="0"/>
              </a:rPr>
              <a:t>パターン検査自動化技術</a:t>
            </a:r>
          </a:p>
        </p:txBody>
      </p:sp>
      <p:sp>
        <p:nvSpPr>
          <p:cNvPr id="69644" name="Text Box 12">
            <a:extLst>
              <a:ext uri="{FF2B5EF4-FFF2-40B4-BE49-F238E27FC236}">
                <a16:creationId xmlns:a16="http://schemas.microsoft.com/office/drawing/2014/main" id="{4F808799-E66C-442E-9C02-EBFC51C9AE1B}"/>
              </a:ext>
            </a:extLst>
          </p:cNvPr>
          <p:cNvSpPr txBox="1">
            <a:spLocks noChangeArrowheads="1"/>
          </p:cNvSpPr>
          <p:nvPr/>
        </p:nvSpPr>
        <p:spPr bwMode="auto">
          <a:xfrm>
            <a:off x="6096000" y="5181600"/>
            <a:ext cx="838200" cy="466725"/>
          </a:xfrm>
          <a:prstGeom prst="rect">
            <a:avLst/>
          </a:prstGeom>
          <a:solidFill>
            <a:srgbClr val="CCFFFF"/>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en-US" altLang="ja-JP"/>
              <a:t>KFS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wipe(up)">
                                      <p:cBhvr>
                                        <p:cTn id="7" dur="500"/>
                                        <p:tgtEl>
                                          <p:spTgt spid="69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643"/>
                                        </p:tgtEl>
                                        <p:attrNameLst>
                                          <p:attrName>style.visibility</p:attrName>
                                        </p:attrNameLst>
                                      </p:cBhvr>
                                      <p:to>
                                        <p:strVal val="visible"/>
                                      </p:to>
                                    </p:set>
                                    <p:animEffect transition="in" filter="wipe(up)">
                                      <p:cBhvr>
                                        <p:cTn id="12" dur="500"/>
                                        <p:tgtEl>
                                          <p:spTgt spid="69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animBg="1" autoUpdateAnimBg="0"/>
      <p:bldP spid="6964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33400"/>
            <a:ext cx="9144000" cy="1371600"/>
          </a:xfrm>
        </p:spPr>
        <p:txBody>
          <a:bodyPr/>
          <a:lstStyle/>
          <a:p>
            <a:pPr algn="l" eaLnBrk="1" hangingPunct="1"/>
            <a:r>
              <a:rPr lang="ja-JP" altLang="en-US" sz="4000" b="1" dirty="0"/>
              <a:t>　　　　　</a:t>
            </a:r>
            <a:r>
              <a:rPr lang="ja-JP" altLang="en-US" sz="4000" b="1" dirty="0">
                <a:solidFill>
                  <a:srgbClr val="000000"/>
                </a:solidFill>
              </a:rPr>
              <a:t>パターン検査装置の検査フロー</a:t>
            </a:r>
          </a:p>
        </p:txBody>
      </p:sp>
      <p:sp>
        <p:nvSpPr>
          <p:cNvPr id="18436" name="Text Box 8"/>
          <p:cNvSpPr txBox="1">
            <a:spLocks noChangeArrowheads="1"/>
          </p:cNvSpPr>
          <p:nvPr/>
        </p:nvSpPr>
        <p:spPr bwMode="auto">
          <a:xfrm>
            <a:off x="6732240" y="2793455"/>
            <a:ext cx="1656184"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b="1" dirty="0">
                <a:solidFill>
                  <a:srgbClr val="000000"/>
                </a:solidFill>
              </a:rPr>
              <a:t>識別（判定）</a:t>
            </a:r>
          </a:p>
        </p:txBody>
      </p:sp>
      <p:sp>
        <p:nvSpPr>
          <p:cNvPr id="18439" name="AutoShape 27"/>
          <p:cNvSpPr>
            <a:spLocks noChangeArrowheads="1"/>
          </p:cNvSpPr>
          <p:nvPr/>
        </p:nvSpPr>
        <p:spPr bwMode="auto">
          <a:xfrm>
            <a:off x="2483768" y="2853780"/>
            <a:ext cx="342900" cy="2286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450" name="Text Box 38"/>
          <p:cNvSpPr txBox="1">
            <a:spLocks noChangeArrowheads="1"/>
          </p:cNvSpPr>
          <p:nvPr/>
        </p:nvSpPr>
        <p:spPr bwMode="auto">
          <a:xfrm>
            <a:off x="4716016" y="2777580"/>
            <a:ext cx="13716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b="1" dirty="0">
                <a:solidFill>
                  <a:srgbClr val="000000"/>
                </a:solidFill>
              </a:rPr>
              <a:t>特徴解析</a:t>
            </a:r>
          </a:p>
        </p:txBody>
      </p:sp>
      <p:sp>
        <p:nvSpPr>
          <p:cNvPr id="18452" name="Text Box 40"/>
          <p:cNvSpPr txBox="1">
            <a:spLocks noChangeArrowheads="1"/>
          </p:cNvSpPr>
          <p:nvPr/>
        </p:nvSpPr>
        <p:spPr bwMode="auto">
          <a:xfrm>
            <a:off x="899592" y="2777580"/>
            <a:ext cx="1512168" cy="40011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b="1" dirty="0">
                <a:solidFill>
                  <a:srgbClr val="000000"/>
                </a:solidFill>
              </a:rPr>
              <a:t>データ入力</a:t>
            </a:r>
            <a:endParaRPr lang="ja-JP" altLang="en-US" sz="2000" dirty="0">
              <a:solidFill>
                <a:srgbClr val="000000"/>
              </a:solidFill>
            </a:endParaRPr>
          </a:p>
        </p:txBody>
      </p:sp>
      <p:sp>
        <p:nvSpPr>
          <p:cNvPr id="18453" name="Text Box 41"/>
          <p:cNvSpPr txBox="1">
            <a:spLocks noChangeArrowheads="1"/>
          </p:cNvSpPr>
          <p:nvPr/>
        </p:nvSpPr>
        <p:spPr bwMode="auto">
          <a:xfrm>
            <a:off x="6660232" y="3299500"/>
            <a:ext cx="23042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ts val="0"/>
              </a:spcBef>
            </a:pPr>
            <a:r>
              <a:rPr lang="ja-JP" altLang="en-US" sz="1600" b="1" dirty="0">
                <a:solidFill>
                  <a:srgbClr val="000000"/>
                </a:solidFill>
              </a:rPr>
              <a:t>ユークリッド距離</a:t>
            </a:r>
            <a:endParaRPr lang="en-US" altLang="ja-JP" sz="1600" b="1" dirty="0">
              <a:solidFill>
                <a:srgbClr val="000000"/>
              </a:solidFill>
            </a:endParaRPr>
          </a:p>
          <a:p>
            <a:pPr algn="l" eaLnBrk="1" hangingPunct="1">
              <a:spcBef>
                <a:spcPts val="0"/>
              </a:spcBef>
            </a:pPr>
            <a:r>
              <a:rPr lang="ja-JP" altLang="en-US" sz="1600" b="1" dirty="0">
                <a:solidFill>
                  <a:srgbClr val="000000"/>
                </a:solidFill>
              </a:rPr>
              <a:t>マハラノビス距離</a:t>
            </a:r>
            <a:endParaRPr lang="en-US" altLang="ja-JP" sz="1600" b="1" dirty="0">
              <a:solidFill>
                <a:srgbClr val="000000"/>
              </a:solidFill>
            </a:endParaRPr>
          </a:p>
          <a:p>
            <a:pPr algn="l" eaLnBrk="1" hangingPunct="1">
              <a:spcBef>
                <a:spcPts val="0"/>
              </a:spcBef>
            </a:pPr>
            <a:r>
              <a:rPr lang="ja-JP" altLang="en-US" sz="1600" b="1" dirty="0">
                <a:solidFill>
                  <a:srgbClr val="000000"/>
                </a:solidFill>
              </a:rPr>
              <a:t>テンプレートマッチング</a:t>
            </a:r>
            <a:endParaRPr lang="en-US" altLang="ja-JP" sz="1600" b="1" dirty="0">
              <a:solidFill>
                <a:srgbClr val="000000"/>
              </a:solidFill>
            </a:endParaRPr>
          </a:p>
          <a:p>
            <a:pPr algn="l" eaLnBrk="1" hangingPunct="1">
              <a:spcBef>
                <a:spcPts val="0"/>
              </a:spcBef>
            </a:pPr>
            <a:r>
              <a:rPr lang="ja-JP" altLang="en-US" sz="1600" b="1" dirty="0">
                <a:solidFill>
                  <a:srgbClr val="000000"/>
                </a:solidFill>
              </a:rPr>
              <a:t>階層型ニューラルネットワーク（</a:t>
            </a:r>
            <a:r>
              <a:rPr lang="en-US" altLang="ja-JP" sz="1600" b="1" dirty="0">
                <a:solidFill>
                  <a:srgbClr val="000000"/>
                </a:solidFill>
              </a:rPr>
              <a:t>NN</a:t>
            </a:r>
            <a:r>
              <a:rPr lang="ja-JP" altLang="en-US" sz="1600" b="1" dirty="0">
                <a:solidFill>
                  <a:srgbClr val="000000"/>
                </a:solidFill>
              </a:rPr>
              <a:t>）</a:t>
            </a:r>
            <a:endParaRPr lang="en-US" altLang="ja-JP" sz="1600" b="1" dirty="0">
              <a:solidFill>
                <a:srgbClr val="000000"/>
              </a:solidFill>
            </a:endParaRPr>
          </a:p>
          <a:p>
            <a:pPr algn="l" eaLnBrk="1" hangingPunct="1">
              <a:spcBef>
                <a:spcPts val="0"/>
              </a:spcBef>
            </a:pPr>
            <a:r>
              <a:rPr lang="ja-JP" altLang="en-US" sz="1600" b="1" dirty="0">
                <a:solidFill>
                  <a:srgbClr val="000000"/>
                </a:solidFill>
              </a:rPr>
              <a:t>境界学習型</a:t>
            </a:r>
            <a:r>
              <a:rPr lang="en-US" altLang="ja-JP" sz="1600" b="1" dirty="0">
                <a:solidFill>
                  <a:srgbClr val="000000"/>
                </a:solidFill>
              </a:rPr>
              <a:t>NN</a:t>
            </a:r>
          </a:p>
        </p:txBody>
      </p:sp>
      <p:pic>
        <p:nvPicPr>
          <p:cNvPr id="18456"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396308"/>
            <a:ext cx="1367880" cy="102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パターン認識波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548436"/>
            <a:ext cx="1367880" cy="93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p:cNvSpPr txBox="1">
            <a:spLocks noChangeArrowheads="1"/>
          </p:cNvSpPr>
          <p:nvPr/>
        </p:nvSpPr>
        <p:spPr bwMode="auto">
          <a:xfrm>
            <a:off x="755576" y="5549170"/>
            <a:ext cx="2527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ja-JP" sz="2000" dirty="0"/>
              <a:t>（</a:t>
            </a:r>
            <a:r>
              <a:rPr lang="en-US" altLang="ja-JP" sz="2000" dirty="0"/>
              <a:t> 130</a:t>
            </a:r>
            <a:r>
              <a:rPr lang="ja-JP" altLang="en-US" sz="2000" dirty="0"/>
              <a:t>　</a:t>
            </a:r>
            <a:r>
              <a:rPr lang="en-US" altLang="ja-JP" sz="2000" dirty="0"/>
              <a:t>26</a:t>
            </a:r>
            <a:r>
              <a:rPr lang="ja-JP" altLang="en-US" sz="2000" dirty="0"/>
              <a:t>　</a:t>
            </a:r>
            <a:r>
              <a:rPr lang="en-US" altLang="ja-JP" sz="2000" dirty="0"/>
              <a:t>213 </a:t>
            </a:r>
            <a:r>
              <a:rPr lang="ja-JP" altLang="ja-JP" sz="2000" dirty="0"/>
              <a:t>･･･</a:t>
            </a:r>
            <a:r>
              <a:rPr lang="en-US" altLang="ja-JP" sz="2000" dirty="0"/>
              <a:t>    </a:t>
            </a:r>
            <a:r>
              <a:rPr lang="ja-JP" altLang="ja-JP" sz="2000" dirty="0"/>
              <a:t>）</a:t>
            </a:r>
            <a:endParaRPr lang="ja-JP" altLang="en-US" sz="2000" b="1" dirty="0">
              <a:solidFill>
                <a:srgbClr val="000000"/>
              </a:solidFill>
            </a:endParaRPr>
          </a:p>
        </p:txBody>
      </p:sp>
      <p:sp>
        <p:nvSpPr>
          <p:cNvPr id="17" name="Text Box 41"/>
          <p:cNvSpPr txBox="1">
            <a:spLocks noChangeArrowheads="1"/>
          </p:cNvSpPr>
          <p:nvPr/>
        </p:nvSpPr>
        <p:spPr bwMode="auto">
          <a:xfrm>
            <a:off x="4733156" y="3356992"/>
            <a:ext cx="163904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600" b="1" dirty="0">
                <a:solidFill>
                  <a:srgbClr val="000000"/>
                </a:solidFill>
              </a:rPr>
              <a:t>画像</a:t>
            </a:r>
            <a:endParaRPr lang="en-US" altLang="ja-JP" sz="1600" b="1" dirty="0">
              <a:solidFill>
                <a:srgbClr val="000000"/>
              </a:solidFill>
            </a:endParaRPr>
          </a:p>
          <a:p>
            <a:pPr algn="l" eaLnBrk="1" hangingPunct="1">
              <a:spcBef>
                <a:spcPct val="50000"/>
              </a:spcBef>
            </a:pPr>
            <a:r>
              <a:rPr lang="ja-JP" altLang="en-US" sz="1600" b="1" dirty="0">
                <a:solidFill>
                  <a:srgbClr val="000000"/>
                </a:solidFill>
              </a:rPr>
              <a:t>　縦横比、面積、</a:t>
            </a:r>
            <a:endParaRPr lang="en-US" altLang="ja-JP" sz="1600" b="1" dirty="0">
              <a:solidFill>
                <a:srgbClr val="000000"/>
              </a:solidFill>
            </a:endParaRPr>
          </a:p>
          <a:p>
            <a:pPr algn="l" eaLnBrk="1" hangingPunct="1">
              <a:spcBef>
                <a:spcPct val="50000"/>
              </a:spcBef>
            </a:pPr>
            <a:r>
              <a:rPr lang="ja-JP" altLang="en-US" sz="1600" b="1" dirty="0">
                <a:solidFill>
                  <a:srgbClr val="000000"/>
                </a:solidFill>
              </a:rPr>
              <a:t>　長さ</a:t>
            </a:r>
            <a:endParaRPr lang="en-US" altLang="ja-JP" sz="1600" b="1" dirty="0">
              <a:solidFill>
                <a:srgbClr val="000000"/>
              </a:solidFill>
            </a:endParaRPr>
          </a:p>
          <a:p>
            <a:pPr algn="l" eaLnBrk="1" hangingPunct="1">
              <a:spcBef>
                <a:spcPct val="50000"/>
              </a:spcBef>
            </a:pPr>
            <a:r>
              <a:rPr lang="ja-JP" altLang="en-US" sz="1600" b="1" dirty="0">
                <a:solidFill>
                  <a:srgbClr val="000000"/>
                </a:solidFill>
              </a:rPr>
              <a:t>波形</a:t>
            </a:r>
            <a:endParaRPr lang="en-US" altLang="ja-JP" sz="1600" b="1" dirty="0">
              <a:solidFill>
                <a:srgbClr val="000000"/>
              </a:solidFill>
            </a:endParaRPr>
          </a:p>
          <a:p>
            <a:pPr algn="l" eaLnBrk="1" hangingPunct="1">
              <a:spcBef>
                <a:spcPct val="50000"/>
              </a:spcBef>
            </a:pPr>
            <a:r>
              <a:rPr lang="ja-JP" altLang="en-US" sz="1600" b="1" dirty="0">
                <a:solidFill>
                  <a:srgbClr val="000000"/>
                </a:solidFill>
              </a:rPr>
              <a:t>　周波数分析、</a:t>
            </a:r>
            <a:endParaRPr lang="en-US" altLang="ja-JP" sz="1600" b="1" dirty="0">
              <a:solidFill>
                <a:srgbClr val="000000"/>
              </a:solidFill>
            </a:endParaRPr>
          </a:p>
          <a:p>
            <a:pPr algn="l" eaLnBrk="1" hangingPunct="1">
              <a:spcBef>
                <a:spcPct val="50000"/>
              </a:spcBef>
            </a:pPr>
            <a:r>
              <a:rPr lang="ja-JP" altLang="en-US" sz="1600" b="1" dirty="0">
                <a:solidFill>
                  <a:srgbClr val="000000"/>
                </a:solidFill>
              </a:rPr>
              <a:t>　声紋解析</a:t>
            </a:r>
          </a:p>
        </p:txBody>
      </p:sp>
      <p:sp>
        <p:nvSpPr>
          <p:cNvPr id="18" name="Text Box 41"/>
          <p:cNvSpPr txBox="1">
            <a:spLocks noChangeArrowheads="1"/>
          </p:cNvSpPr>
          <p:nvPr/>
        </p:nvSpPr>
        <p:spPr bwMode="auto">
          <a:xfrm>
            <a:off x="4932040" y="5734433"/>
            <a:ext cx="41764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FF0000"/>
                </a:solidFill>
                <a:effectLst>
                  <a:outerShdw blurRad="38100" dist="38100" dir="2700000" algn="tl">
                    <a:srgbClr val="000000">
                      <a:alpha val="43137"/>
                    </a:srgbClr>
                  </a:outerShdw>
                </a:effectLst>
              </a:rPr>
              <a:t>統計処理式パターン認識（</a:t>
            </a:r>
            <a:r>
              <a:rPr lang="en-US" altLang="ja-JP" sz="1800" b="1" dirty="0" err="1">
                <a:solidFill>
                  <a:srgbClr val="FF0000"/>
                </a:solidFill>
                <a:effectLst>
                  <a:outerShdw blurRad="38100" dist="38100" dir="2700000" algn="tl">
                    <a:srgbClr val="000000">
                      <a:alpha val="43137"/>
                    </a:srgbClr>
                  </a:outerShdw>
                </a:effectLst>
              </a:rPr>
              <a:t>StaVaTester</a:t>
            </a:r>
            <a:r>
              <a:rPr lang="ja-JP" altLang="en-US" sz="1800" b="1" dirty="0">
                <a:solidFill>
                  <a:srgbClr val="FF0000"/>
                </a:solidFill>
                <a:effectLst>
                  <a:outerShdw blurRad="38100" dist="38100" dir="2700000" algn="tl">
                    <a:srgbClr val="000000">
                      <a:alpha val="43137"/>
                    </a:srgbClr>
                  </a:outerShdw>
                </a:effectLst>
              </a:rPr>
              <a:t>）</a:t>
            </a:r>
            <a:endParaRPr lang="en-US" altLang="ja-JP" sz="1800" b="1" dirty="0">
              <a:solidFill>
                <a:srgbClr val="FF0000"/>
              </a:solidFill>
              <a:effectLst>
                <a:outerShdw blurRad="38100" dist="38100" dir="2700000" algn="tl">
                  <a:srgbClr val="000000">
                    <a:alpha val="43137"/>
                  </a:srgbClr>
                </a:outerShdw>
              </a:effectLst>
            </a:endParaRPr>
          </a:p>
          <a:p>
            <a:pPr algn="l" eaLnBrk="1" hangingPunct="1">
              <a:spcBef>
                <a:spcPct val="50000"/>
              </a:spcBef>
            </a:pPr>
            <a:r>
              <a:rPr lang="ja-JP" altLang="en-US" sz="1600" b="1" dirty="0">
                <a:solidFill>
                  <a:srgbClr val="FF0000"/>
                </a:solidFill>
              </a:rPr>
              <a:t>標準化変量　　　　　　類似度</a:t>
            </a:r>
            <a:endParaRPr lang="en-US" altLang="ja-JP" sz="1600" b="1" dirty="0">
              <a:solidFill>
                <a:srgbClr val="FF0000"/>
              </a:solidFill>
            </a:endParaRPr>
          </a:p>
        </p:txBody>
      </p:sp>
      <p:sp>
        <p:nvSpPr>
          <p:cNvPr id="14" name="Text Box 38"/>
          <p:cNvSpPr txBox="1">
            <a:spLocks noChangeArrowheads="1"/>
          </p:cNvSpPr>
          <p:nvPr/>
        </p:nvSpPr>
        <p:spPr bwMode="auto">
          <a:xfrm>
            <a:off x="2915816" y="2777580"/>
            <a:ext cx="1237828"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b="1" dirty="0">
                <a:solidFill>
                  <a:srgbClr val="000000"/>
                </a:solidFill>
              </a:rPr>
              <a:t>（前処理）</a:t>
            </a:r>
          </a:p>
        </p:txBody>
      </p:sp>
      <p:sp>
        <p:nvSpPr>
          <p:cNvPr id="15" name="AutoShape 27"/>
          <p:cNvSpPr>
            <a:spLocks noChangeArrowheads="1"/>
          </p:cNvSpPr>
          <p:nvPr/>
        </p:nvSpPr>
        <p:spPr bwMode="auto">
          <a:xfrm>
            <a:off x="4283968" y="2853780"/>
            <a:ext cx="342900" cy="2286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AutoShape 27"/>
          <p:cNvSpPr>
            <a:spLocks noChangeArrowheads="1"/>
          </p:cNvSpPr>
          <p:nvPr/>
        </p:nvSpPr>
        <p:spPr bwMode="auto">
          <a:xfrm>
            <a:off x="6228184" y="2863335"/>
            <a:ext cx="342900" cy="2286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76751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074"/>
          <p:cNvSpPr>
            <a:spLocks noGrp="1" noChangeArrowheads="1"/>
          </p:cNvSpPr>
          <p:nvPr>
            <p:ph type="title"/>
          </p:nvPr>
        </p:nvSpPr>
        <p:spPr>
          <a:xfrm>
            <a:off x="0" y="533400"/>
            <a:ext cx="9144000" cy="1371600"/>
          </a:xfrm>
        </p:spPr>
        <p:txBody>
          <a:bodyPr/>
          <a:lstStyle/>
          <a:p>
            <a:pPr algn="l" eaLnBrk="1" hangingPunct="1"/>
            <a:r>
              <a:rPr lang="ja-JP" altLang="en-US" sz="4000" b="1" dirty="0"/>
              <a:t>　　　　　</a:t>
            </a:r>
            <a:r>
              <a:rPr lang="ja-JP" altLang="en-US" sz="4000" b="1" dirty="0">
                <a:solidFill>
                  <a:srgbClr val="000000"/>
                </a:solidFill>
              </a:rPr>
              <a:t>検査精度（検査出力値頻度分布）</a:t>
            </a:r>
            <a:br>
              <a:rPr lang="en-US" altLang="ja-JP" sz="4000" b="1" dirty="0">
                <a:solidFill>
                  <a:srgbClr val="000000"/>
                </a:solidFill>
              </a:rPr>
            </a:br>
            <a:r>
              <a:rPr lang="ja-JP" altLang="en-US" sz="4000" b="1" dirty="0">
                <a:solidFill>
                  <a:srgbClr val="000000"/>
                </a:solidFill>
              </a:rPr>
              <a:t>　　　　　　　一般的なパターン検査装置</a:t>
            </a:r>
          </a:p>
        </p:txBody>
      </p:sp>
      <p:grpSp>
        <p:nvGrpSpPr>
          <p:cNvPr id="2" name="グループ化 1"/>
          <p:cNvGrpSpPr/>
          <p:nvPr/>
        </p:nvGrpSpPr>
        <p:grpSpPr>
          <a:xfrm>
            <a:off x="2272345" y="2722909"/>
            <a:ext cx="5337639" cy="3730427"/>
            <a:chOff x="2272345" y="2722909"/>
            <a:chExt cx="5337639" cy="3730427"/>
          </a:xfrm>
        </p:grpSpPr>
        <p:grpSp>
          <p:nvGrpSpPr>
            <p:cNvPr id="3" name="グループ化 2"/>
            <p:cNvGrpSpPr/>
            <p:nvPr/>
          </p:nvGrpSpPr>
          <p:grpSpPr>
            <a:xfrm>
              <a:off x="2295040" y="2722909"/>
              <a:ext cx="4941256" cy="3730427"/>
              <a:chOff x="2263976" y="2304168"/>
              <a:chExt cx="4941256" cy="3730427"/>
            </a:xfrm>
          </p:grpSpPr>
          <p:pic>
            <p:nvPicPr>
              <p:cNvPr id="7" name="図 6"/>
              <p:cNvPicPr>
                <a:picLocks noChangeAspect="1"/>
              </p:cNvPicPr>
              <p:nvPr/>
            </p:nvPicPr>
            <p:blipFill>
              <a:blip r:embed="rId3"/>
              <a:stretch>
                <a:fillRect/>
              </a:stretch>
            </p:blipFill>
            <p:spPr>
              <a:xfrm>
                <a:off x="2353400" y="2341216"/>
                <a:ext cx="4824536" cy="3392040"/>
              </a:xfrm>
              <a:prstGeom prst="rect">
                <a:avLst/>
              </a:prstGeom>
            </p:spPr>
          </p:pic>
          <p:sp>
            <p:nvSpPr>
              <p:cNvPr id="4" name="正方形/長方形 3"/>
              <p:cNvSpPr/>
              <p:nvPr/>
            </p:nvSpPr>
            <p:spPr bwMode="auto">
              <a:xfrm>
                <a:off x="2483768" y="2304168"/>
                <a:ext cx="4694168" cy="331236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9" name="Text Box 40"/>
              <p:cNvSpPr txBox="1">
                <a:spLocks noChangeArrowheads="1"/>
              </p:cNvSpPr>
              <p:nvPr/>
            </p:nvSpPr>
            <p:spPr bwMode="auto">
              <a:xfrm>
                <a:off x="2406568" y="5637720"/>
                <a:ext cx="4798664" cy="396875"/>
              </a:xfrm>
              <a:prstGeom prst="rect">
                <a:avLst/>
              </a:prstGeom>
              <a:solidFill>
                <a:schemeClr val="bg1"/>
              </a:solid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endParaRPr lang="ja-JP" altLang="en-US" sz="2000" dirty="0">
                  <a:solidFill>
                    <a:srgbClr val="003300"/>
                  </a:solidFill>
                </a:endParaRPr>
              </a:p>
            </p:txBody>
          </p:sp>
          <p:sp>
            <p:nvSpPr>
              <p:cNvPr id="10" name="Text Box 40"/>
              <p:cNvSpPr txBox="1">
                <a:spLocks noChangeArrowheads="1"/>
              </p:cNvSpPr>
              <p:nvPr/>
            </p:nvSpPr>
            <p:spPr bwMode="auto">
              <a:xfrm>
                <a:off x="2263976" y="2359423"/>
                <a:ext cx="216024" cy="3278297"/>
              </a:xfrm>
              <a:prstGeom prst="rect">
                <a:avLst/>
              </a:prstGeom>
              <a:solidFill>
                <a:schemeClr val="bg1"/>
              </a:solid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endParaRPr lang="ja-JP" altLang="en-US" sz="2000" dirty="0">
                  <a:solidFill>
                    <a:srgbClr val="003300"/>
                  </a:solidFill>
                </a:endParaRPr>
              </a:p>
            </p:txBody>
          </p:sp>
        </p:grpSp>
        <p:cxnSp>
          <p:nvCxnSpPr>
            <p:cNvPr id="6" name="直線コネクタ 5"/>
            <p:cNvCxnSpPr/>
            <p:nvPr/>
          </p:nvCxnSpPr>
          <p:spPr bwMode="auto">
            <a:xfrm>
              <a:off x="5148064" y="5085184"/>
              <a:ext cx="0" cy="971277"/>
            </a:xfrm>
            <a:prstGeom prst="line">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4"/>
            <p:cNvSpPr txBox="1">
              <a:spLocks noChangeArrowheads="1"/>
            </p:cNvSpPr>
            <p:nvPr/>
          </p:nvSpPr>
          <p:spPr bwMode="auto">
            <a:xfrm>
              <a:off x="2272345" y="6045288"/>
              <a:ext cx="616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1800" b="1" dirty="0">
                  <a:solidFill>
                    <a:srgbClr val="000000"/>
                  </a:solidFill>
                </a:rPr>
                <a:t>0.0</a:t>
              </a:r>
              <a:endParaRPr lang="ja-JP" altLang="en-US" sz="1800" b="1" dirty="0">
                <a:solidFill>
                  <a:srgbClr val="000000"/>
                </a:solidFill>
              </a:endParaRPr>
            </a:p>
          </p:txBody>
        </p:sp>
        <p:sp>
          <p:nvSpPr>
            <p:cNvPr id="12" name="Text Box 4"/>
            <p:cNvSpPr txBox="1">
              <a:spLocks noChangeArrowheads="1"/>
            </p:cNvSpPr>
            <p:nvPr/>
          </p:nvSpPr>
          <p:spPr bwMode="auto">
            <a:xfrm>
              <a:off x="6993809" y="6021288"/>
              <a:ext cx="616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1800" b="1" dirty="0">
                  <a:solidFill>
                    <a:srgbClr val="000000"/>
                  </a:solidFill>
                </a:rPr>
                <a:t>1.0</a:t>
              </a:r>
              <a:endParaRPr lang="ja-JP" altLang="en-US" sz="1800" b="1" dirty="0">
                <a:solidFill>
                  <a:srgbClr val="000000"/>
                </a:solidFill>
              </a:endParaRPr>
            </a:p>
          </p:txBody>
        </p:sp>
      </p:grpSp>
      <p:sp>
        <p:nvSpPr>
          <p:cNvPr id="13" name="Text Box 30"/>
          <p:cNvSpPr txBox="1">
            <a:spLocks noChangeArrowheads="1"/>
          </p:cNvSpPr>
          <p:nvPr/>
        </p:nvSpPr>
        <p:spPr bwMode="auto">
          <a:xfrm>
            <a:off x="4326041" y="3933056"/>
            <a:ext cx="1001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000000"/>
                </a:solidFill>
              </a:rPr>
              <a:t>閾値</a:t>
            </a:r>
          </a:p>
        </p:txBody>
      </p:sp>
      <p:cxnSp>
        <p:nvCxnSpPr>
          <p:cNvPr id="8" name="直線矢印コネクタ 7"/>
          <p:cNvCxnSpPr/>
          <p:nvPr/>
        </p:nvCxnSpPr>
        <p:spPr bwMode="auto">
          <a:xfrm>
            <a:off x="4630360" y="4283557"/>
            <a:ext cx="504056" cy="706091"/>
          </a:xfrm>
          <a:prstGeom prst="straightConnector1">
            <a:avLst/>
          </a:prstGeom>
          <a:solidFill>
            <a:srgbClr val="FFFF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30"/>
          <p:cNvSpPr txBox="1">
            <a:spLocks noChangeArrowheads="1"/>
          </p:cNvSpPr>
          <p:nvPr/>
        </p:nvSpPr>
        <p:spPr bwMode="auto">
          <a:xfrm>
            <a:off x="2699792" y="4267270"/>
            <a:ext cx="1001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000000"/>
                </a:solidFill>
              </a:rPr>
              <a:t>不良品</a:t>
            </a:r>
          </a:p>
        </p:txBody>
      </p:sp>
      <p:sp>
        <p:nvSpPr>
          <p:cNvPr id="16" name="Text Box 30"/>
          <p:cNvSpPr txBox="1">
            <a:spLocks noChangeArrowheads="1"/>
          </p:cNvSpPr>
          <p:nvPr/>
        </p:nvSpPr>
        <p:spPr bwMode="auto">
          <a:xfrm>
            <a:off x="6064879" y="4194427"/>
            <a:ext cx="1001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1800" b="1" dirty="0">
                <a:solidFill>
                  <a:srgbClr val="000000"/>
                </a:solidFill>
              </a:rPr>
              <a:t>良品</a:t>
            </a:r>
          </a:p>
        </p:txBody>
      </p:sp>
      <p:sp>
        <p:nvSpPr>
          <p:cNvPr id="17" name="Text Box 30"/>
          <p:cNvSpPr txBox="1">
            <a:spLocks noChangeArrowheads="1"/>
          </p:cNvSpPr>
          <p:nvPr/>
        </p:nvSpPr>
        <p:spPr bwMode="auto">
          <a:xfrm>
            <a:off x="2392761" y="2255688"/>
            <a:ext cx="47715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1800" b="1" dirty="0">
                <a:solidFill>
                  <a:srgbClr val="000000"/>
                </a:solidFill>
              </a:rPr>
              <a:t>一般的なパターン検査装置の検査精度</a:t>
            </a:r>
          </a:p>
        </p:txBody>
      </p:sp>
      <p:sp>
        <p:nvSpPr>
          <p:cNvPr id="18" name="Text Box 30"/>
          <p:cNvSpPr txBox="1">
            <a:spLocks noChangeArrowheads="1"/>
          </p:cNvSpPr>
          <p:nvPr/>
        </p:nvSpPr>
        <p:spPr bwMode="auto">
          <a:xfrm>
            <a:off x="5148064" y="6165304"/>
            <a:ext cx="20852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1800" b="1" dirty="0">
                <a:solidFill>
                  <a:srgbClr val="000000"/>
                </a:solidFill>
              </a:rPr>
              <a:t>検査出力値</a:t>
            </a:r>
          </a:p>
        </p:txBody>
      </p:sp>
      <p:sp>
        <p:nvSpPr>
          <p:cNvPr id="19" name="Text Box 30"/>
          <p:cNvSpPr txBox="1">
            <a:spLocks noChangeArrowheads="1"/>
          </p:cNvSpPr>
          <p:nvPr/>
        </p:nvSpPr>
        <p:spPr bwMode="auto">
          <a:xfrm rot="16200000">
            <a:off x="1175757" y="4312959"/>
            <a:ext cx="20852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1800" b="1" dirty="0">
                <a:solidFill>
                  <a:srgbClr val="000000"/>
                </a:solidFill>
              </a:rPr>
              <a:t>検査出力値頻度</a:t>
            </a:r>
          </a:p>
        </p:txBody>
      </p:sp>
      <p:sp>
        <p:nvSpPr>
          <p:cNvPr id="5" name="円形吹き出し 4"/>
          <p:cNvSpPr/>
          <p:nvPr/>
        </p:nvSpPr>
        <p:spPr bwMode="auto">
          <a:xfrm>
            <a:off x="2699792" y="5068052"/>
            <a:ext cx="1364940" cy="612648"/>
          </a:xfrm>
          <a:prstGeom prst="wedgeEllipseCallout">
            <a:avLst>
              <a:gd name="adj1" fmla="val 104152"/>
              <a:gd name="adj2" fmla="val 100371"/>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n-ea"/>
                <a:ea typeface="+mn-ea"/>
              </a:rPr>
              <a:t>過検出</a:t>
            </a:r>
          </a:p>
        </p:txBody>
      </p:sp>
      <p:sp>
        <p:nvSpPr>
          <p:cNvPr id="21" name="円形吹き出し 20"/>
          <p:cNvSpPr/>
          <p:nvPr/>
        </p:nvSpPr>
        <p:spPr bwMode="auto">
          <a:xfrm>
            <a:off x="5751424" y="4900224"/>
            <a:ext cx="1364940" cy="612648"/>
          </a:xfrm>
          <a:prstGeom prst="wedgeEllipseCallout">
            <a:avLst>
              <a:gd name="adj1" fmla="val -88825"/>
              <a:gd name="adj2" fmla="val 129331"/>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n-ea"/>
                <a:ea typeface="+mn-ea"/>
              </a:rPr>
              <a:t>見落し</a:t>
            </a:r>
          </a:p>
        </p:txBody>
      </p:sp>
    </p:spTree>
    <p:extLst>
      <p:ext uri="{BB962C8B-B14F-4D97-AF65-F5344CB8AC3E}">
        <p14:creationId xmlns:p14="http://schemas.microsoft.com/office/powerpoint/2010/main" val="364925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55576" y="710208"/>
            <a:ext cx="7772400" cy="990600"/>
          </a:xfrm>
          <a:noFill/>
          <a:ln/>
          <a:effectLst>
            <a:outerShdw dist="53882" dir="2700000" algn="ctr" rotWithShape="0">
              <a:schemeClr val="bg1">
                <a:alpha val="50000"/>
              </a:schemeClr>
            </a:outerShdw>
          </a:effectLst>
        </p:spPr>
        <p:txBody>
          <a:bodyPr lIns="92075" tIns="46038" rIns="92075" bIns="46038" anchor="ctr">
            <a:normAutofit/>
          </a:bodyPr>
          <a:lstStyle/>
          <a:p>
            <a:pPr algn="ctr"/>
            <a:r>
              <a:rPr lang="ja-JP" altLang="en-US" sz="3200" b="1" dirty="0">
                <a:solidFill>
                  <a:srgbClr val="000000"/>
                </a:solidFill>
                <a:latin typeface="Times New Roman" pitchFamily="18" charset="0"/>
              </a:rPr>
              <a:t>形状識別概念図</a:t>
            </a:r>
          </a:p>
        </p:txBody>
      </p:sp>
      <p:pic>
        <p:nvPicPr>
          <p:cNvPr id="179203" name="Picture 3" descr="C:\My Documents\3 プレゼン資料\BMP\a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496668"/>
            <a:ext cx="274638" cy="296862"/>
          </a:xfrm>
          <a:prstGeom prst="rect">
            <a:avLst/>
          </a:prstGeom>
          <a:noFill/>
          <a:extLst>
            <a:ext uri="{909E8E84-426E-40DD-AFC4-6F175D3DCCD1}">
              <a14:hiddenFill xmlns:a14="http://schemas.microsoft.com/office/drawing/2010/main">
                <a:solidFill>
                  <a:srgbClr val="FFFFFF"/>
                </a:solidFill>
              </a14:hiddenFill>
            </a:ext>
          </a:extLst>
        </p:spPr>
      </p:pic>
      <p:pic>
        <p:nvPicPr>
          <p:cNvPr id="179204" name="Picture 4" descr="C:\My Documents\3 プレゼン資料\BMP\a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496668"/>
            <a:ext cx="307975" cy="296862"/>
          </a:xfrm>
          <a:prstGeom prst="rect">
            <a:avLst/>
          </a:prstGeom>
          <a:noFill/>
          <a:extLst>
            <a:ext uri="{909E8E84-426E-40DD-AFC4-6F175D3DCCD1}">
              <a14:hiddenFill xmlns:a14="http://schemas.microsoft.com/office/drawing/2010/main">
                <a:solidFill>
                  <a:srgbClr val="FFFFFF"/>
                </a:solidFill>
              </a14:hiddenFill>
            </a:ext>
          </a:extLst>
        </p:spPr>
      </p:pic>
      <p:pic>
        <p:nvPicPr>
          <p:cNvPr id="179205" name="Picture 5" descr="C:\My Documents\3 プレゼン資料\BMP\a3.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650" y="3496668"/>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79206" name="Picture 6" descr="C:\My Documents\3 プレゼン資料\BMP\a4.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877668"/>
            <a:ext cx="250825" cy="296862"/>
          </a:xfrm>
          <a:prstGeom prst="rect">
            <a:avLst/>
          </a:prstGeom>
          <a:noFill/>
          <a:extLst>
            <a:ext uri="{909E8E84-426E-40DD-AFC4-6F175D3DCCD1}">
              <a14:hiddenFill xmlns:a14="http://schemas.microsoft.com/office/drawing/2010/main">
                <a:solidFill>
                  <a:srgbClr val="FFFFFF"/>
                </a:solidFill>
              </a14:hiddenFill>
            </a:ext>
          </a:extLst>
        </p:spPr>
      </p:pic>
      <p:pic>
        <p:nvPicPr>
          <p:cNvPr id="179207" name="Picture 7" descr="C:\My Documents\3 プレゼン資料\BMP\ab.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258668"/>
            <a:ext cx="217488" cy="296862"/>
          </a:xfrm>
          <a:prstGeom prst="rect">
            <a:avLst/>
          </a:prstGeom>
          <a:noFill/>
          <a:extLst>
            <a:ext uri="{909E8E84-426E-40DD-AFC4-6F175D3DCCD1}">
              <a14:hiddenFill xmlns:a14="http://schemas.microsoft.com/office/drawing/2010/main">
                <a:solidFill>
                  <a:srgbClr val="FFFFFF"/>
                </a:solidFill>
              </a14:hiddenFill>
            </a:ext>
          </a:extLst>
        </p:spPr>
      </p:pic>
      <p:pic>
        <p:nvPicPr>
          <p:cNvPr id="179209" name="Picture 9" descr="C:\My Documents\3 プレゼン資料\BMP\b1.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3232" y="3517305"/>
            <a:ext cx="206375" cy="296863"/>
          </a:xfrm>
          <a:prstGeom prst="rect">
            <a:avLst/>
          </a:prstGeom>
          <a:noFill/>
          <a:extLst>
            <a:ext uri="{909E8E84-426E-40DD-AFC4-6F175D3DCCD1}">
              <a14:hiddenFill xmlns:a14="http://schemas.microsoft.com/office/drawing/2010/main">
                <a:solidFill>
                  <a:srgbClr val="FFFFFF"/>
                </a:solidFill>
              </a14:hiddenFill>
            </a:ext>
          </a:extLst>
        </p:spPr>
      </p:pic>
      <p:pic>
        <p:nvPicPr>
          <p:cNvPr id="179211" name="Picture 11" descr="C:\My Documents\3 プレゼン資料\BMP\b2.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1707" y="3483968"/>
            <a:ext cx="2286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79212" name="Picture 12" descr="C:\My Documents\3 プレゼン資料\BMP\b3.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0507" y="3487143"/>
            <a:ext cx="2508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179213" name="Picture 13" descr="C:\My Documents\3 プレゼン資料\BMP\b4.b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8407" y="3890368"/>
            <a:ext cx="239713" cy="342900"/>
          </a:xfrm>
          <a:prstGeom prst="rect">
            <a:avLst/>
          </a:prstGeom>
          <a:noFill/>
          <a:extLst>
            <a:ext uri="{909E8E84-426E-40DD-AFC4-6F175D3DCCD1}">
              <a14:hiddenFill xmlns:a14="http://schemas.microsoft.com/office/drawing/2010/main">
                <a:solidFill>
                  <a:srgbClr val="FFFFFF"/>
                </a:solidFill>
              </a14:hiddenFill>
            </a:ext>
          </a:extLst>
        </p:spPr>
      </p:pic>
      <p:pic>
        <p:nvPicPr>
          <p:cNvPr id="179214" name="Picture 14" descr="C:\My Documents\3 プレゼン資料\BMP\b5.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7095" y="4295180"/>
            <a:ext cx="239712" cy="331788"/>
          </a:xfrm>
          <a:prstGeom prst="rect">
            <a:avLst/>
          </a:prstGeom>
          <a:noFill/>
          <a:extLst>
            <a:ext uri="{909E8E84-426E-40DD-AFC4-6F175D3DCCD1}">
              <a14:hiddenFill xmlns:a14="http://schemas.microsoft.com/office/drawing/2010/main">
                <a:solidFill>
                  <a:srgbClr val="FFFFFF"/>
                </a:solidFill>
              </a14:hiddenFill>
            </a:ext>
          </a:extLst>
        </p:spPr>
      </p:pic>
      <p:pic>
        <p:nvPicPr>
          <p:cNvPr id="179216" name="Picture 16" descr="C:\My Documents\3 プレゼン資料\BMP\c1.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9500" y="4933975"/>
            <a:ext cx="2508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79217" name="Picture 17" descr="C:\My Documents\3 プレゼン資料\BMP\c2.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4300" y="5391175"/>
            <a:ext cx="239713" cy="274637"/>
          </a:xfrm>
          <a:prstGeom prst="rect">
            <a:avLst/>
          </a:prstGeom>
          <a:noFill/>
          <a:extLst>
            <a:ext uri="{909E8E84-426E-40DD-AFC4-6F175D3DCCD1}">
              <a14:hiddenFill xmlns:a14="http://schemas.microsoft.com/office/drawing/2010/main">
                <a:solidFill>
                  <a:srgbClr val="FFFFFF"/>
                </a:solidFill>
              </a14:hiddenFill>
            </a:ext>
          </a:extLst>
        </p:spPr>
      </p:pic>
      <p:pic>
        <p:nvPicPr>
          <p:cNvPr id="179218" name="Picture 18" descr="C:\My Documents\3 プレゼン資料\BMP\c3.bm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0225" y="5802337"/>
            <a:ext cx="193675" cy="274638"/>
          </a:xfrm>
          <a:prstGeom prst="rect">
            <a:avLst/>
          </a:prstGeom>
          <a:noFill/>
          <a:extLst>
            <a:ext uri="{909E8E84-426E-40DD-AFC4-6F175D3DCCD1}">
              <a14:hiddenFill xmlns:a14="http://schemas.microsoft.com/office/drawing/2010/main">
                <a:solidFill>
                  <a:srgbClr val="FFFFFF"/>
                </a:solidFill>
              </a14:hiddenFill>
            </a:ext>
          </a:extLst>
        </p:spPr>
      </p:pic>
      <p:pic>
        <p:nvPicPr>
          <p:cNvPr id="179219" name="Picture 19" descr="C:\My Documents\3 プレゼン資料\BMP\c4.bm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6300" y="5391175"/>
            <a:ext cx="217488" cy="296862"/>
          </a:xfrm>
          <a:prstGeom prst="rect">
            <a:avLst/>
          </a:prstGeom>
          <a:noFill/>
          <a:extLst>
            <a:ext uri="{909E8E84-426E-40DD-AFC4-6F175D3DCCD1}">
              <a14:hiddenFill xmlns:a14="http://schemas.microsoft.com/office/drawing/2010/main">
                <a:solidFill>
                  <a:srgbClr val="FFFFFF"/>
                </a:solidFill>
              </a14:hiddenFill>
            </a:ext>
          </a:extLst>
        </p:spPr>
      </p:pic>
      <p:pic>
        <p:nvPicPr>
          <p:cNvPr id="179220" name="Picture 20" descr="C:\My Documents\3 プレゼン資料\BMP\c5.bm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9200" y="4933975"/>
            <a:ext cx="217488" cy="342900"/>
          </a:xfrm>
          <a:prstGeom prst="rect">
            <a:avLst/>
          </a:prstGeom>
          <a:noFill/>
          <a:extLst>
            <a:ext uri="{909E8E84-426E-40DD-AFC4-6F175D3DCCD1}">
              <a14:hiddenFill xmlns:a14="http://schemas.microsoft.com/office/drawing/2010/main">
                <a:solidFill>
                  <a:srgbClr val="FFFFFF"/>
                </a:solidFill>
              </a14:hiddenFill>
            </a:ext>
          </a:extLst>
        </p:spPr>
      </p:pic>
      <p:sp>
        <p:nvSpPr>
          <p:cNvPr id="179221" name="Freeform 21"/>
          <p:cNvSpPr>
            <a:spLocks/>
          </p:cNvSpPr>
          <p:nvPr/>
        </p:nvSpPr>
        <p:spPr bwMode="auto">
          <a:xfrm>
            <a:off x="2376488" y="3190280"/>
            <a:ext cx="2195512" cy="1681163"/>
          </a:xfrm>
          <a:custGeom>
            <a:avLst/>
            <a:gdLst>
              <a:gd name="T0" fmla="*/ 18 w 1383"/>
              <a:gd name="T1" fmla="*/ 285 h 1059"/>
              <a:gd name="T2" fmla="*/ 9 w 1383"/>
              <a:gd name="T3" fmla="*/ 321 h 1059"/>
              <a:gd name="T4" fmla="*/ 3 w 1383"/>
              <a:gd name="T5" fmla="*/ 363 h 1059"/>
              <a:gd name="T6" fmla="*/ 0 w 1383"/>
              <a:gd name="T7" fmla="*/ 420 h 1059"/>
              <a:gd name="T8" fmla="*/ 6 w 1383"/>
              <a:gd name="T9" fmla="*/ 480 h 1059"/>
              <a:gd name="T10" fmla="*/ 15 w 1383"/>
              <a:gd name="T11" fmla="*/ 552 h 1059"/>
              <a:gd name="T12" fmla="*/ 31 w 1383"/>
              <a:gd name="T13" fmla="*/ 617 h 1059"/>
              <a:gd name="T14" fmla="*/ 71 w 1383"/>
              <a:gd name="T15" fmla="*/ 737 h 1059"/>
              <a:gd name="T16" fmla="*/ 135 w 1383"/>
              <a:gd name="T17" fmla="*/ 857 h 1059"/>
              <a:gd name="T18" fmla="*/ 199 w 1383"/>
              <a:gd name="T19" fmla="*/ 929 h 1059"/>
              <a:gd name="T20" fmla="*/ 252 w 1383"/>
              <a:gd name="T21" fmla="*/ 972 h 1059"/>
              <a:gd name="T22" fmla="*/ 306 w 1383"/>
              <a:gd name="T23" fmla="*/ 1005 h 1059"/>
              <a:gd name="T24" fmla="*/ 390 w 1383"/>
              <a:gd name="T25" fmla="*/ 1041 h 1059"/>
              <a:gd name="T26" fmla="*/ 471 w 1383"/>
              <a:gd name="T27" fmla="*/ 1059 h 1059"/>
              <a:gd name="T28" fmla="*/ 527 w 1383"/>
              <a:gd name="T29" fmla="*/ 1057 h 1059"/>
              <a:gd name="T30" fmla="*/ 576 w 1383"/>
              <a:gd name="T31" fmla="*/ 1038 h 1059"/>
              <a:gd name="T32" fmla="*/ 630 w 1383"/>
              <a:gd name="T33" fmla="*/ 993 h 1059"/>
              <a:gd name="T34" fmla="*/ 681 w 1383"/>
              <a:gd name="T35" fmla="*/ 954 h 1059"/>
              <a:gd name="T36" fmla="*/ 726 w 1383"/>
              <a:gd name="T37" fmla="*/ 927 h 1059"/>
              <a:gd name="T38" fmla="*/ 759 w 1383"/>
              <a:gd name="T39" fmla="*/ 905 h 1059"/>
              <a:gd name="T40" fmla="*/ 810 w 1383"/>
              <a:gd name="T41" fmla="*/ 879 h 1059"/>
              <a:gd name="T42" fmla="*/ 858 w 1383"/>
              <a:gd name="T43" fmla="*/ 858 h 1059"/>
              <a:gd name="T44" fmla="*/ 911 w 1383"/>
              <a:gd name="T45" fmla="*/ 841 h 1059"/>
              <a:gd name="T46" fmla="*/ 1039 w 1383"/>
              <a:gd name="T47" fmla="*/ 809 h 1059"/>
              <a:gd name="T48" fmla="*/ 1128 w 1383"/>
              <a:gd name="T49" fmla="*/ 777 h 1059"/>
              <a:gd name="T50" fmla="*/ 1207 w 1383"/>
              <a:gd name="T51" fmla="*/ 737 h 1059"/>
              <a:gd name="T52" fmla="*/ 1275 w 1383"/>
              <a:gd name="T53" fmla="*/ 696 h 1059"/>
              <a:gd name="T54" fmla="*/ 1327 w 1383"/>
              <a:gd name="T55" fmla="*/ 633 h 1059"/>
              <a:gd name="T56" fmla="*/ 1341 w 1383"/>
              <a:gd name="T57" fmla="*/ 606 h 1059"/>
              <a:gd name="T58" fmla="*/ 1359 w 1383"/>
              <a:gd name="T59" fmla="*/ 529 h 1059"/>
              <a:gd name="T60" fmla="*/ 1371 w 1383"/>
              <a:gd name="T61" fmla="*/ 444 h 1059"/>
              <a:gd name="T62" fmla="*/ 1380 w 1383"/>
              <a:gd name="T63" fmla="*/ 369 h 1059"/>
              <a:gd name="T64" fmla="*/ 1383 w 1383"/>
              <a:gd name="T65" fmla="*/ 333 h 1059"/>
              <a:gd name="T66" fmla="*/ 1383 w 1383"/>
              <a:gd name="T67" fmla="*/ 288 h 1059"/>
              <a:gd name="T68" fmla="*/ 1371 w 1383"/>
              <a:gd name="T69" fmla="*/ 255 h 1059"/>
              <a:gd name="T70" fmla="*/ 1338 w 1383"/>
              <a:gd name="T71" fmla="*/ 201 h 1059"/>
              <a:gd name="T72" fmla="*/ 1302 w 1383"/>
              <a:gd name="T73" fmla="*/ 153 h 1059"/>
              <a:gd name="T74" fmla="*/ 1263 w 1383"/>
              <a:gd name="T75" fmla="*/ 129 h 1059"/>
              <a:gd name="T76" fmla="*/ 1179 w 1383"/>
              <a:gd name="T77" fmla="*/ 84 h 1059"/>
              <a:gd name="T78" fmla="*/ 1104 w 1383"/>
              <a:gd name="T79" fmla="*/ 45 h 1059"/>
              <a:gd name="T80" fmla="*/ 1044 w 1383"/>
              <a:gd name="T81" fmla="*/ 30 h 1059"/>
              <a:gd name="T82" fmla="*/ 1005 w 1383"/>
              <a:gd name="T83" fmla="*/ 18 h 1059"/>
              <a:gd name="T84" fmla="*/ 948 w 1383"/>
              <a:gd name="T85" fmla="*/ 9 h 1059"/>
              <a:gd name="T86" fmla="*/ 876 w 1383"/>
              <a:gd name="T87" fmla="*/ 3 h 1059"/>
              <a:gd name="T88" fmla="*/ 780 w 1383"/>
              <a:gd name="T89" fmla="*/ 0 h 1059"/>
              <a:gd name="T90" fmla="*/ 699 w 1383"/>
              <a:gd name="T91" fmla="*/ 6 h 1059"/>
              <a:gd name="T92" fmla="*/ 552 w 1383"/>
              <a:gd name="T93" fmla="*/ 18 h 1059"/>
              <a:gd name="T94" fmla="*/ 431 w 1383"/>
              <a:gd name="T95" fmla="*/ 33 h 1059"/>
              <a:gd name="T96" fmla="*/ 339 w 1383"/>
              <a:gd name="T97" fmla="*/ 54 h 1059"/>
              <a:gd name="T98" fmla="*/ 258 w 1383"/>
              <a:gd name="T99" fmla="*/ 78 h 1059"/>
              <a:gd name="T100" fmla="*/ 183 w 1383"/>
              <a:gd name="T101" fmla="*/ 113 h 1059"/>
              <a:gd name="T102" fmla="*/ 129 w 1383"/>
              <a:gd name="T103" fmla="*/ 144 h 1059"/>
              <a:gd name="T104" fmla="*/ 93 w 1383"/>
              <a:gd name="T105" fmla="*/ 180 h 1059"/>
              <a:gd name="T106" fmla="*/ 60 w 1383"/>
              <a:gd name="T107" fmla="*/ 213 h 1059"/>
              <a:gd name="T108" fmla="*/ 36 w 1383"/>
              <a:gd name="T109" fmla="*/ 249 h 1059"/>
              <a:gd name="T110" fmla="*/ 24 w 1383"/>
              <a:gd name="T111" fmla="*/ 28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3" h="1059">
                <a:moveTo>
                  <a:pt x="18" y="285"/>
                </a:moveTo>
                <a:lnTo>
                  <a:pt x="9" y="321"/>
                </a:lnTo>
                <a:lnTo>
                  <a:pt x="3" y="363"/>
                </a:lnTo>
                <a:lnTo>
                  <a:pt x="0" y="420"/>
                </a:lnTo>
                <a:lnTo>
                  <a:pt x="6" y="480"/>
                </a:lnTo>
                <a:lnTo>
                  <a:pt x="15" y="552"/>
                </a:lnTo>
                <a:lnTo>
                  <a:pt x="31" y="617"/>
                </a:lnTo>
                <a:lnTo>
                  <a:pt x="71" y="737"/>
                </a:lnTo>
                <a:lnTo>
                  <a:pt x="135" y="857"/>
                </a:lnTo>
                <a:lnTo>
                  <a:pt x="199" y="929"/>
                </a:lnTo>
                <a:lnTo>
                  <a:pt x="252" y="972"/>
                </a:lnTo>
                <a:lnTo>
                  <a:pt x="306" y="1005"/>
                </a:lnTo>
                <a:lnTo>
                  <a:pt x="390" y="1041"/>
                </a:lnTo>
                <a:lnTo>
                  <a:pt x="471" y="1059"/>
                </a:lnTo>
                <a:lnTo>
                  <a:pt x="527" y="1057"/>
                </a:lnTo>
                <a:lnTo>
                  <a:pt x="576" y="1038"/>
                </a:lnTo>
                <a:lnTo>
                  <a:pt x="630" y="993"/>
                </a:lnTo>
                <a:lnTo>
                  <a:pt x="681" y="954"/>
                </a:lnTo>
                <a:lnTo>
                  <a:pt x="726" y="927"/>
                </a:lnTo>
                <a:lnTo>
                  <a:pt x="759" y="905"/>
                </a:lnTo>
                <a:lnTo>
                  <a:pt x="810" y="879"/>
                </a:lnTo>
                <a:lnTo>
                  <a:pt x="858" y="858"/>
                </a:lnTo>
                <a:lnTo>
                  <a:pt x="911" y="841"/>
                </a:lnTo>
                <a:lnTo>
                  <a:pt x="1039" y="809"/>
                </a:lnTo>
                <a:lnTo>
                  <a:pt x="1128" y="777"/>
                </a:lnTo>
                <a:lnTo>
                  <a:pt x="1207" y="737"/>
                </a:lnTo>
                <a:lnTo>
                  <a:pt x="1275" y="696"/>
                </a:lnTo>
                <a:lnTo>
                  <a:pt x="1327" y="633"/>
                </a:lnTo>
                <a:lnTo>
                  <a:pt x="1341" y="606"/>
                </a:lnTo>
                <a:lnTo>
                  <a:pt x="1359" y="529"/>
                </a:lnTo>
                <a:lnTo>
                  <a:pt x="1371" y="444"/>
                </a:lnTo>
                <a:lnTo>
                  <a:pt x="1380" y="369"/>
                </a:lnTo>
                <a:lnTo>
                  <a:pt x="1383" y="333"/>
                </a:lnTo>
                <a:lnTo>
                  <a:pt x="1383" y="288"/>
                </a:lnTo>
                <a:lnTo>
                  <a:pt x="1371" y="255"/>
                </a:lnTo>
                <a:lnTo>
                  <a:pt x="1338" y="201"/>
                </a:lnTo>
                <a:lnTo>
                  <a:pt x="1302" y="153"/>
                </a:lnTo>
                <a:lnTo>
                  <a:pt x="1263" y="129"/>
                </a:lnTo>
                <a:lnTo>
                  <a:pt x="1179" y="84"/>
                </a:lnTo>
                <a:lnTo>
                  <a:pt x="1104" y="45"/>
                </a:lnTo>
                <a:lnTo>
                  <a:pt x="1044" y="30"/>
                </a:lnTo>
                <a:lnTo>
                  <a:pt x="1005" y="18"/>
                </a:lnTo>
                <a:lnTo>
                  <a:pt x="948" y="9"/>
                </a:lnTo>
                <a:lnTo>
                  <a:pt x="876" y="3"/>
                </a:lnTo>
                <a:lnTo>
                  <a:pt x="780" y="0"/>
                </a:lnTo>
                <a:lnTo>
                  <a:pt x="699" y="6"/>
                </a:lnTo>
                <a:lnTo>
                  <a:pt x="552" y="18"/>
                </a:lnTo>
                <a:lnTo>
                  <a:pt x="431" y="33"/>
                </a:lnTo>
                <a:lnTo>
                  <a:pt x="339" y="54"/>
                </a:lnTo>
                <a:lnTo>
                  <a:pt x="258" y="78"/>
                </a:lnTo>
                <a:lnTo>
                  <a:pt x="183" y="113"/>
                </a:lnTo>
                <a:lnTo>
                  <a:pt x="129" y="144"/>
                </a:lnTo>
                <a:lnTo>
                  <a:pt x="93" y="180"/>
                </a:lnTo>
                <a:lnTo>
                  <a:pt x="60" y="213"/>
                </a:lnTo>
                <a:lnTo>
                  <a:pt x="36" y="249"/>
                </a:lnTo>
                <a:lnTo>
                  <a:pt x="24" y="28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222" name="Freeform 22"/>
          <p:cNvSpPr>
            <a:spLocks/>
          </p:cNvSpPr>
          <p:nvPr/>
        </p:nvSpPr>
        <p:spPr bwMode="auto">
          <a:xfrm>
            <a:off x="3409950" y="4813325"/>
            <a:ext cx="2019300" cy="1423987"/>
          </a:xfrm>
          <a:custGeom>
            <a:avLst/>
            <a:gdLst>
              <a:gd name="T0" fmla="*/ 24 w 1272"/>
              <a:gd name="T1" fmla="*/ 135 h 897"/>
              <a:gd name="T2" fmla="*/ 9 w 1272"/>
              <a:gd name="T3" fmla="*/ 192 h 897"/>
              <a:gd name="T4" fmla="*/ 0 w 1272"/>
              <a:gd name="T5" fmla="*/ 264 h 897"/>
              <a:gd name="T6" fmla="*/ 9 w 1272"/>
              <a:gd name="T7" fmla="*/ 336 h 897"/>
              <a:gd name="T8" fmla="*/ 27 w 1272"/>
              <a:gd name="T9" fmla="*/ 411 h 897"/>
              <a:gd name="T10" fmla="*/ 51 w 1272"/>
              <a:gd name="T11" fmla="*/ 477 h 897"/>
              <a:gd name="T12" fmla="*/ 90 w 1272"/>
              <a:gd name="T13" fmla="*/ 561 h 897"/>
              <a:gd name="T14" fmla="*/ 141 w 1272"/>
              <a:gd name="T15" fmla="*/ 636 h 897"/>
              <a:gd name="T16" fmla="*/ 207 w 1272"/>
              <a:gd name="T17" fmla="*/ 696 h 897"/>
              <a:gd name="T18" fmla="*/ 273 w 1272"/>
              <a:gd name="T19" fmla="*/ 747 h 897"/>
              <a:gd name="T20" fmla="*/ 348 w 1272"/>
              <a:gd name="T21" fmla="*/ 801 h 897"/>
              <a:gd name="T22" fmla="*/ 420 w 1272"/>
              <a:gd name="T23" fmla="*/ 840 h 897"/>
              <a:gd name="T24" fmla="*/ 501 w 1272"/>
              <a:gd name="T25" fmla="*/ 873 h 897"/>
              <a:gd name="T26" fmla="*/ 495 w 1272"/>
              <a:gd name="T27" fmla="*/ 876 h 897"/>
              <a:gd name="T28" fmla="*/ 597 w 1272"/>
              <a:gd name="T29" fmla="*/ 891 h 897"/>
              <a:gd name="T30" fmla="*/ 663 w 1272"/>
              <a:gd name="T31" fmla="*/ 897 h 897"/>
              <a:gd name="T32" fmla="*/ 740 w 1272"/>
              <a:gd name="T33" fmla="*/ 884 h 897"/>
              <a:gd name="T34" fmla="*/ 846 w 1272"/>
              <a:gd name="T35" fmla="*/ 825 h 897"/>
              <a:gd name="T36" fmla="*/ 927 w 1272"/>
              <a:gd name="T37" fmla="*/ 750 h 897"/>
              <a:gd name="T38" fmla="*/ 975 w 1272"/>
              <a:gd name="T39" fmla="*/ 687 h 897"/>
              <a:gd name="T40" fmla="*/ 1008 w 1272"/>
              <a:gd name="T41" fmla="*/ 627 h 897"/>
              <a:gd name="T42" fmla="*/ 1017 w 1272"/>
              <a:gd name="T43" fmla="*/ 555 h 897"/>
              <a:gd name="T44" fmla="*/ 1035 w 1272"/>
              <a:gd name="T45" fmla="*/ 516 h 897"/>
              <a:gd name="T46" fmla="*/ 1060 w 1272"/>
              <a:gd name="T47" fmla="*/ 484 h 897"/>
              <a:gd name="T48" fmla="*/ 1089 w 1272"/>
              <a:gd name="T49" fmla="*/ 453 h 897"/>
              <a:gd name="T50" fmla="*/ 1119 w 1272"/>
              <a:gd name="T51" fmla="*/ 426 h 897"/>
              <a:gd name="T52" fmla="*/ 1146 w 1272"/>
              <a:gd name="T53" fmla="*/ 408 h 897"/>
              <a:gd name="T54" fmla="*/ 1197 w 1272"/>
              <a:gd name="T55" fmla="*/ 381 h 897"/>
              <a:gd name="T56" fmla="*/ 1239 w 1272"/>
              <a:gd name="T57" fmla="*/ 330 h 897"/>
              <a:gd name="T58" fmla="*/ 1263 w 1272"/>
              <a:gd name="T59" fmla="*/ 273 h 897"/>
              <a:gd name="T60" fmla="*/ 1272 w 1272"/>
              <a:gd name="T61" fmla="*/ 222 h 897"/>
              <a:gd name="T62" fmla="*/ 1272 w 1272"/>
              <a:gd name="T63" fmla="*/ 180 h 897"/>
              <a:gd name="T64" fmla="*/ 1260 w 1272"/>
              <a:gd name="T65" fmla="*/ 147 h 897"/>
              <a:gd name="T66" fmla="*/ 1239 w 1272"/>
              <a:gd name="T67" fmla="*/ 108 h 897"/>
              <a:gd name="T68" fmla="*/ 1209 w 1272"/>
              <a:gd name="T69" fmla="*/ 78 h 897"/>
              <a:gd name="T70" fmla="*/ 1182 w 1272"/>
              <a:gd name="T71" fmla="*/ 54 h 897"/>
              <a:gd name="T72" fmla="*/ 1149 w 1272"/>
              <a:gd name="T73" fmla="*/ 30 h 897"/>
              <a:gd name="T74" fmla="*/ 1089 w 1272"/>
              <a:gd name="T75" fmla="*/ 12 h 897"/>
              <a:gd name="T76" fmla="*/ 1041 w 1272"/>
              <a:gd name="T77" fmla="*/ 6 h 897"/>
              <a:gd name="T78" fmla="*/ 963 w 1272"/>
              <a:gd name="T79" fmla="*/ 0 h 897"/>
              <a:gd name="T80" fmla="*/ 882 w 1272"/>
              <a:gd name="T81" fmla="*/ 9 h 897"/>
              <a:gd name="T82" fmla="*/ 828 w 1272"/>
              <a:gd name="T83" fmla="*/ 28 h 897"/>
              <a:gd name="T84" fmla="*/ 744 w 1272"/>
              <a:gd name="T85" fmla="*/ 69 h 897"/>
              <a:gd name="T86" fmla="*/ 668 w 1272"/>
              <a:gd name="T87" fmla="*/ 116 h 897"/>
              <a:gd name="T88" fmla="*/ 552 w 1272"/>
              <a:gd name="T89" fmla="*/ 135 h 897"/>
              <a:gd name="T90" fmla="*/ 438 w 1272"/>
              <a:gd name="T91" fmla="*/ 135 h 897"/>
              <a:gd name="T92" fmla="*/ 303 w 1272"/>
              <a:gd name="T93" fmla="*/ 93 h 897"/>
              <a:gd name="T94" fmla="*/ 246 w 1272"/>
              <a:gd name="T95" fmla="*/ 45 h 897"/>
              <a:gd name="T96" fmla="*/ 204 w 1272"/>
              <a:gd name="T97" fmla="*/ 27 h 897"/>
              <a:gd name="T98" fmla="*/ 162 w 1272"/>
              <a:gd name="T99" fmla="*/ 24 h 897"/>
              <a:gd name="T100" fmla="*/ 138 w 1272"/>
              <a:gd name="T101" fmla="*/ 30 h 897"/>
              <a:gd name="T102" fmla="*/ 108 w 1272"/>
              <a:gd name="T103" fmla="*/ 39 h 897"/>
              <a:gd name="T104" fmla="*/ 87 w 1272"/>
              <a:gd name="T105" fmla="*/ 57 h 897"/>
              <a:gd name="T106" fmla="*/ 60 w 1272"/>
              <a:gd name="T107" fmla="*/ 72 h 897"/>
              <a:gd name="T108" fmla="*/ 36 w 1272"/>
              <a:gd name="T109" fmla="*/ 102 h 897"/>
              <a:gd name="T110" fmla="*/ 24 w 1272"/>
              <a:gd name="T111" fmla="*/ 13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2" h="897">
                <a:moveTo>
                  <a:pt x="24" y="135"/>
                </a:moveTo>
                <a:lnTo>
                  <a:pt x="9" y="192"/>
                </a:lnTo>
                <a:lnTo>
                  <a:pt x="0" y="264"/>
                </a:lnTo>
                <a:lnTo>
                  <a:pt x="9" y="336"/>
                </a:lnTo>
                <a:lnTo>
                  <a:pt x="27" y="411"/>
                </a:lnTo>
                <a:lnTo>
                  <a:pt x="51" y="477"/>
                </a:lnTo>
                <a:lnTo>
                  <a:pt x="90" y="561"/>
                </a:lnTo>
                <a:lnTo>
                  <a:pt x="141" y="636"/>
                </a:lnTo>
                <a:lnTo>
                  <a:pt x="207" y="696"/>
                </a:lnTo>
                <a:lnTo>
                  <a:pt x="273" y="747"/>
                </a:lnTo>
                <a:lnTo>
                  <a:pt x="348" y="801"/>
                </a:lnTo>
                <a:lnTo>
                  <a:pt x="420" y="840"/>
                </a:lnTo>
                <a:lnTo>
                  <a:pt x="501" y="873"/>
                </a:lnTo>
                <a:lnTo>
                  <a:pt x="495" y="876"/>
                </a:lnTo>
                <a:lnTo>
                  <a:pt x="597" y="891"/>
                </a:lnTo>
                <a:lnTo>
                  <a:pt x="663" y="897"/>
                </a:lnTo>
                <a:lnTo>
                  <a:pt x="740" y="884"/>
                </a:lnTo>
                <a:lnTo>
                  <a:pt x="846" y="825"/>
                </a:lnTo>
                <a:lnTo>
                  <a:pt x="927" y="750"/>
                </a:lnTo>
                <a:lnTo>
                  <a:pt x="975" y="687"/>
                </a:lnTo>
                <a:lnTo>
                  <a:pt x="1008" y="627"/>
                </a:lnTo>
                <a:lnTo>
                  <a:pt x="1017" y="555"/>
                </a:lnTo>
                <a:lnTo>
                  <a:pt x="1035" y="516"/>
                </a:lnTo>
                <a:lnTo>
                  <a:pt x="1060" y="484"/>
                </a:lnTo>
                <a:lnTo>
                  <a:pt x="1089" y="453"/>
                </a:lnTo>
                <a:lnTo>
                  <a:pt x="1119" y="426"/>
                </a:lnTo>
                <a:lnTo>
                  <a:pt x="1146" y="408"/>
                </a:lnTo>
                <a:lnTo>
                  <a:pt x="1197" y="381"/>
                </a:lnTo>
                <a:lnTo>
                  <a:pt x="1239" y="330"/>
                </a:lnTo>
                <a:lnTo>
                  <a:pt x="1263" y="273"/>
                </a:lnTo>
                <a:lnTo>
                  <a:pt x="1272" y="222"/>
                </a:lnTo>
                <a:lnTo>
                  <a:pt x="1272" y="180"/>
                </a:lnTo>
                <a:lnTo>
                  <a:pt x="1260" y="147"/>
                </a:lnTo>
                <a:lnTo>
                  <a:pt x="1239" y="108"/>
                </a:lnTo>
                <a:lnTo>
                  <a:pt x="1209" y="78"/>
                </a:lnTo>
                <a:lnTo>
                  <a:pt x="1182" y="54"/>
                </a:lnTo>
                <a:lnTo>
                  <a:pt x="1149" y="30"/>
                </a:lnTo>
                <a:lnTo>
                  <a:pt x="1089" y="12"/>
                </a:lnTo>
                <a:lnTo>
                  <a:pt x="1041" y="6"/>
                </a:lnTo>
                <a:lnTo>
                  <a:pt x="963" y="0"/>
                </a:lnTo>
                <a:lnTo>
                  <a:pt x="882" y="9"/>
                </a:lnTo>
                <a:lnTo>
                  <a:pt x="828" y="28"/>
                </a:lnTo>
                <a:lnTo>
                  <a:pt x="744" y="69"/>
                </a:lnTo>
                <a:lnTo>
                  <a:pt x="668" y="116"/>
                </a:lnTo>
                <a:lnTo>
                  <a:pt x="552" y="135"/>
                </a:lnTo>
                <a:lnTo>
                  <a:pt x="438" y="135"/>
                </a:lnTo>
                <a:lnTo>
                  <a:pt x="303" y="93"/>
                </a:lnTo>
                <a:lnTo>
                  <a:pt x="246" y="45"/>
                </a:lnTo>
                <a:lnTo>
                  <a:pt x="204" y="27"/>
                </a:lnTo>
                <a:lnTo>
                  <a:pt x="162" y="24"/>
                </a:lnTo>
                <a:lnTo>
                  <a:pt x="138" y="30"/>
                </a:lnTo>
                <a:lnTo>
                  <a:pt x="108" y="39"/>
                </a:lnTo>
                <a:lnTo>
                  <a:pt x="87" y="57"/>
                </a:lnTo>
                <a:lnTo>
                  <a:pt x="60" y="72"/>
                </a:lnTo>
                <a:lnTo>
                  <a:pt x="36" y="102"/>
                </a:lnTo>
                <a:lnTo>
                  <a:pt x="24" y="13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223" name="Freeform 23"/>
          <p:cNvSpPr>
            <a:spLocks/>
          </p:cNvSpPr>
          <p:nvPr/>
        </p:nvSpPr>
        <p:spPr bwMode="auto">
          <a:xfrm>
            <a:off x="4860032" y="3293468"/>
            <a:ext cx="1957388" cy="1468437"/>
          </a:xfrm>
          <a:custGeom>
            <a:avLst/>
            <a:gdLst>
              <a:gd name="T0" fmla="*/ 345 w 1233"/>
              <a:gd name="T1" fmla="*/ 892 h 925"/>
              <a:gd name="T2" fmla="*/ 429 w 1233"/>
              <a:gd name="T3" fmla="*/ 916 h 925"/>
              <a:gd name="T4" fmla="*/ 543 w 1233"/>
              <a:gd name="T5" fmla="*/ 925 h 925"/>
              <a:gd name="T6" fmla="*/ 612 w 1233"/>
              <a:gd name="T7" fmla="*/ 913 h 925"/>
              <a:gd name="T8" fmla="*/ 674 w 1233"/>
              <a:gd name="T9" fmla="*/ 896 h 925"/>
              <a:gd name="T10" fmla="*/ 735 w 1233"/>
              <a:gd name="T11" fmla="*/ 838 h 925"/>
              <a:gd name="T12" fmla="*/ 768 w 1233"/>
              <a:gd name="T13" fmla="*/ 784 h 925"/>
              <a:gd name="T14" fmla="*/ 783 w 1233"/>
              <a:gd name="T15" fmla="*/ 724 h 925"/>
              <a:gd name="T16" fmla="*/ 795 w 1233"/>
              <a:gd name="T17" fmla="*/ 664 h 925"/>
              <a:gd name="T18" fmla="*/ 810 w 1233"/>
              <a:gd name="T19" fmla="*/ 624 h 925"/>
              <a:gd name="T20" fmla="*/ 828 w 1233"/>
              <a:gd name="T21" fmla="*/ 601 h 925"/>
              <a:gd name="T22" fmla="*/ 852 w 1233"/>
              <a:gd name="T23" fmla="*/ 571 h 925"/>
              <a:gd name="T24" fmla="*/ 888 w 1233"/>
              <a:gd name="T25" fmla="*/ 538 h 925"/>
              <a:gd name="T26" fmla="*/ 938 w 1233"/>
              <a:gd name="T27" fmla="*/ 504 h 925"/>
              <a:gd name="T28" fmla="*/ 1034 w 1233"/>
              <a:gd name="T29" fmla="*/ 456 h 925"/>
              <a:gd name="T30" fmla="*/ 1116 w 1233"/>
              <a:gd name="T31" fmla="*/ 418 h 925"/>
              <a:gd name="T32" fmla="*/ 1178 w 1233"/>
              <a:gd name="T33" fmla="*/ 368 h 925"/>
              <a:gd name="T34" fmla="*/ 1227 w 1233"/>
              <a:gd name="T35" fmla="*/ 283 h 925"/>
              <a:gd name="T36" fmla="*/ 1233 w 1233"/>
              <a:gd name="T37" fmla="*/ 235 h 925"/>
              <a:gd name="T38" fmla="*/ 1226 w 1233"/>
              <a:gd name="T39" fmla="*/ 176 h 925"/>
              <a:gd name="T40" fmla="*/ 1194 w 1233"/>
              <a:gd name="T41" fmla="*/ 139 h 925"/>
              <a:gd name="T42" fmla="*/ 1134 w 1233"/>
              <a:gd name="T43" fmla="*/ 91 h 925"/>
              <a:gd name="T44" fmla="*/ 1090 w 1233"/>
              <a:gd name="T45" fmla="*/ 64 h 925"/>
              <a:gd name="T46" fmla="*/ 1047 w 1233"/>
              <a:gd name="T47" fmla="*/ 43 h 925"/>
              <a:gd name="T48" fmla="*/ 999 w 1233"/>
              <a:gd name="T49" fmla="*/ 31 h 925"/>
              <a:gd name="T50" fmla="*/ 942 w 1233"/>
              <a:gd name="T51" fmla="*/ 16 h 925"/>
              <a:gd name="T52" fmla="*/ 866 w 1233"/>
              <a:gd name="T53" fmla="*/ 8 h 925"/>
              <a:gd name="T54" fmla="*/ 386 w 1233"/>
              <a:gd name="T55" fmla="*/ 0 h 925"/>
              <a:gd name="T56" fmla="*/ 303 w 1233"/>
              <a:gd name="T57" fmla="*/ 7 h 925"/>
              <a:gd name="T58" fmla="*/ 250 w 1233"/>
              <a:gd name="T59" fmla="*/ 16 h 925"/>
              <a:gd name="T60" fmla="*/ 201 w 1233"/>
              <a:gd name="T61" fmla="*/ 31 h 925"/>
              <a:gd name="T62" fmla="*/ 159 w 1233"/>
              <a:gd name="T63" fmla="*/ 46 h 925"/>
              <a:gd name="T64" fmla="*/ 123 w 1233"/>
              <a:gd name="T65" fmla="*/ 67 h 925"/>
              <a:gd name="T66" fmla="*/ 98 w 1233"/>
              <a:gd name="T67" fmla="*/ 88 h 925"/>
              <a:gd name="T68" fmla="*/ 66 w 1233"/>
              <a:gd name="T69" fmla="*/ 109 h 925"/>
              <a:gd name="T70" fmla="*/ 42 w 1233"/>
              <a:gd name="T71" fmla="*/ 139 h 925"/>
              <a:gd name="T72" fmla="*/ 15 w 1233"/>
              <a:gd name="T73" fmla="*/ 178 h 925"/>
              <a:gd name="T74" fmla="*/ 10 w 1233"/>
              <a:gd name="T75" fmla="*/ 216 h 925"/>
              <a:gd name="T76" fmla="*/ 0 w 1233"/>
              <a:gd name="T77" fmla="*/ 262 h 925"/>
              <a:gd name="T78" fmla="*/ 3 w 1233"/>
              <a:gd name="T79" fmla="*/ 313 h 925"/>
              <a:gd name="T80" fmla="*/ 18 w 1233"/>
              <a:gd name="T81" fmla="*/ 406 h 925"/>
              <a:gd name="T82" fmla="*/ 51 w 1233"/>
              <a:gd name="T83" fmla="*/ 478 h 925"/>
              <a:gd name="T84" fmla="*/ 90 w 1233"/>
              <a:gd name="T85" fmla="*/ 532 h 925"/>
              <a:gd name="T86" fmla="*/ 130 w 1233"/>
              <a:gd name="T87" fmla="*/ 584 h 925"/>
              <a:gd name="T88" fmla="*/ 168 w 1233"/>
              <a:gd name="T89" fmla="*/ 631 h 925"/>
              <a:gd name="T90" fmla="*/ 186 w 1233"/>
              <a:gd name="T91" fmla="*/ 696 h 925"/>
              <a:gd name="T92" fmla="*/ 192 w 1233"/>
              <a:gd name="T93" fmla="*/ 745 h 925"/>
              <a:gd name="T94" fmla="*/ 222 w 1233"/>
              <a:gd name="T95" fmla="*/ 805 h 925"/>
              <a:gd name="T96" fmla="*/ 270 w 1233"/>
              <a:gd name="T97" fmla="*/ 853 h 925"/>
              <a:gd name="T98" fmla="*/ 346 w 1233"/>
              <a:gd name="T99" fmla="*/ 89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3" h="925">
                <a:moveTo>
                  <a:pt x="345" y="892"/>
                </a:moveTo>
                <a:lnTo>
                  <a:pt x="429" y="916"/>
                </a:lnTo>
                <a:lnTo>
                  <a:pt x="543" y="925"/>
                </a:lnTo>
                <a:lnTo>
                  <a:pt x="612" y="913"/>
                </a:lnTo>
                <a:lnTo>
                  <a:pt x="674" y="896"/>
                </a:lnTo>
                <a:lnTo>
                  <a:pt x="735" y="838"/>
                </a:lnTo>
                <a:lnTo>
                  <a:pt x="768" y="784"/>
                </a:lnTo>
                <a:lnTo>
                  <a:pt x="783" y="724"/>
                </a:lnTo>
                <a:lnTo>
                  <a:pt x="795" y="664"/>
                </a:lnTo>
                <a:lnTo>
                  <a:pt x="810" y="624"/>
                </a:lnTo>
                <a:lnTo>
                  <a:pt x="828" y="601"/>
                </a:lnTo>
                <a:lnTo>
                  <a:pt x="852" y="571"/>
                </a:lnTo>
                <a:lnTo>
                  <a:pt x="888" y="538"/>
                </a:lnTo>
                <a:lnTo>
                  <a:pt x="938" y="504"/>
                </a:lnTo>
                <a:lnTo>
                  <a:pt x="1034" y="456"/>
                </a:lnTo>
                <a:lnTo>
                  <a:pt x="1116" y="418"/>
                </a:lnTo>
                <a:lnTo>
                  <a:pt x="1178" y="368"/>
                </a:lnTo>
                <a:lnTo>
                  <a:pt x="1227" y="283"/>
                </a:lnTo>
                <a:lnTo>
                  <a:pt x="1233" y="235"/>
                </a:lnTo>
                <a:lnTo>
                  <a:pt x="1226" y="176"/>
                </a:lnTo>
                <a:lnTo>
                  <a:pt x="1194" y="139"/>
                </a:lnTo>
                <a:lnTo>
                  <a:pt x="1134" y="91"/>
                </a:lnTo>
                <a:lnTo>
                  <a:pt x="1090" y="64"/>
                </a:lnTo>
                <a:lnTo>
                  <a:pt x="1047" y="43"/>
                </a:lnTo>
                <a:lnTo>
                  <a:pt x="999" y="31"/>
                </a:lnTo>
                <a:lnTo>
                  <a:pt x="942" y="16"/>
                </a:lnTo>
                <a:lnTo>
                  <a:pt x="866" y="8"/>
                </a:lnTo>
                <a:lnTo>
                  <a:pt x="386" y="0"/>
                </a:lnTo>
                <a:lnTo>
                  <a:pt x="303" y="7"/>
                </a:lnTo>
                <a:lnTo>
                  <a:pt x="250" y="16"/>
                </a:lnTo>
                <a:lnTo>
                  <a:pt x="201" y="31"/>
                </a:lnTo>
                <a:lnTo>
                  <a:pt x="159" y="46"/>
                </a:lnTo>
                <a:lnTo>
                  <a:pt x="123" y="67"/>
                </a:lnTo>
                <a:lnTo>
                  <a:pt x="98" y="88"/>
                </a:lnTo>
                <a:lnTo>
                  <a:pt x="66" y="109"/>
                </a:lnTo>
                <a:lnTo>
                  <a:pt x="42" y="139"/>
                </a:lnTo>
                <a:lnTo>
                  <a:pt x="15" y="178"/>
                </a:lnTo>
                <a:lnTo>
                  <a:pt x="10" y="216"/>
                </a:lnTo>
                <a:lnTo>
                  <a:pt x="0" y="262"/>
                </a:lnTo>
                <a:lnTo>
                  <a:pt x="3" y="313"/>
                </a:lnTo>
                <a:lnTo>
                  <a:pt x="18" y="406"/>
                </a:lnTo>
                <a:lnTo>
                  <a:pt x="51" y="478"/>
                </a:lnTo>
                <a:lnTo>
                  <a:pt x="90" y="532"/>
                </a:lnTo>
                <a:lnTo>
                  <a:pt x="130" y="584"/>
                </a:lnTo>
                <a:lnTo>
                  <a:pt x="168" y="631"/>
                </a:lnTo>
                <a:lnTo>
                  <a:pt x="186" y="696"/>
                </a:lnTo>
                <a:lnTo>
                  <a:pt x="192" y="745"/>
                </a:lnTo>
                <a:lnTo>
                  <a:pt x="222" y="805"/>
                </a:lnTo>
                <a:lnTo>
                  <a:pt x="270" y="853"/>
                </a:lnTo>
                <a:lnTo>
                  <a:pt x="346" y="89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224" name="Rectangle 24"/>
          <p:cNvSpPr>
            <a:spLocks noChangeArrowheads="1"/>
          </p:cNvSpPr>
          <p:nvPr/>
        </p:nvSpPr>
        <p:spPr bwMode="auto">
          <a:xfrm>
            <a:off x="0" y="22517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dirty="0">
                <a:solidFill>
                  <a:srgbClr val="000000"/>
                </a:solidFill>
                <a:latin typeface="Times New Roman" pitchFamily="18" charset="0"/>
              </a:rPr>
              <a:t>形状識別に各識別方法を適用すると</a:t>
            </a:r>
            <a:r>
              <a:rPr lang="ja-JP" altLang="en-US" b="1" dirty="0" err="1">
                <a:solidFill>
                  <a:srgbClr val="000000"/>
                </a:solidFill>
                <a:latin typeface="Times New Roman" pitchFamily="18" charset="0"/>
              </a:rPr>
              <a:t>．．．．</a:t>
            </a:r>
            <a:endParaRPr lang="ja-JP" altLang="en-US" b="1" dirty="0">
              <a:solidFill>
                <a:srgbClr val="000000"/>
              </a:solidFill>
              <a:latin typeface="Times New Roman" pitchFamily="18" charset="0"/>
            </a:endParaRPr>
          </a:p>
        </p:txBody>
      </p:sp>
    </p:spTree>
    <p:extLst>
      <p:ext uri="{BB962C8B-B14F-4D97-AF65-F5344CB8AC3E}">
        <p14:creationId xmlns:p14="http://schemas.microsoft.com/office/powerpoint/2010/main" val="239580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268288" y="566192"/>
            <a:ext cx="7696200" cy="990600"/>
          </a:xfrm>
          <a:noFill/>
          <a:ln/>
          <a:effectLst>
            <a:outerShdw dist="53882" dir="2700000" algn="ctr" rotWithShape="0">
              <a:schemeClr val="bg1">
                <a:alpha val="50000"/>
              </a:schemeClr>
            </a:outerShdw>
          </a:effectLst>
        </p:spPr>
        <p:txBody>
          <a:bodyPr lIns="92075" tIns="46038" rIns="92075" bIns="46038" anchor="ctr">
            <a:normAutofit/>
          </a:bodyPr>
          <a:lstStyle/>
          <a:p>
            <a:r>
              <a:rPr lang="ja-JP" altLang="en-US" sz="3200" b="1" dirty="0">
                <a:solidFill>
                  <a:srgbClr val="000000"/>
                </a:solidFill>
                <a:latin typeface="Times New Roman" pitchFamily="18" charset="0"/>
              </a:rPr>
              <a:t>テンプレートマッチングによる形状識別　１</a:t>
            </a:r>
          </a:p>
        </p:txBody>
      </p:sp>
      <p:pic>
        <p:nvPicPr>
          <p:cNvPr id="181251" name="Picture 3" descr="C:\My Documents\3 プレゼン資料\BMP\a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082" y="3670052"/>
            <a:ext cx="27463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C:\My Documents\3 プレゼン資料\BMP\a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25" y="3670052"/>
            <a:ext cx="307975"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1253" name="Picture 5" descr="C:\My Documents\3 プレゼン資料\BMP\a3.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3670052"/>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C:\My Documents\3 プレゼン資料\BMP\a4.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919" y="4051052"/>
            <a:ext cx="250825"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1255" name="Picture 7" descr="C:\My Documents\3 プレゼン資料\BMP\ab.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280" y="4432052"/>
            <a:ext cx="21748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1257" name="Picture 9" descr="C:\My Documents\3 プレゼン資料\BMP\b1.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44" y="3690690"/>
            <a:ext cx="206375" cy="296862"/>
          </a:xfrm>
          <a:prstGeom prst="rect">
            <a:avLst/>
          </a:prstGeom>
          <a:noFill/>
          <a:extLst>
            <a:ext uri="{909E8E84-426E-40DD-AFC4-6F175D3DCCD1}">
              <a14:hiddenFill xmlns:a14="http://schemas.microsoft.com/office/drawing/2010/main">
                <a:solidFill>
                  <a:srgbClr val="FFFFFF"/>
                </a:solidFill>
              </a14:hiddenFill>
            </a:ext>
          </a:extLst>
        </p:spPr>
      </p:pic>
      <p:pic>
        <p:nvPicPr>
          <p:cNvPr id="181259" name="Picture 11" descr="C:\My Documents\3 プレゼン資料\BMP\b2.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657352"/>
            <a:ext cx="2286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1260" name="Picture 12" descr="C:\My Documents\3 プレゼン資料\BMP\b3.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064" y="3660527"/>
            <a:ext cx="2508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181261" name="Picture 13" descr="C:\My Documents\3 プレゼン資料\BMP\b4.b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0032" y="4063752"/>
            <a:ext cx="239713"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1262" name="Picture 14" descr="C:\My Documents\3 プレゼン資料\BMP\b5.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9992" y="4468565"/>
            <a:ext cx="239712" cy="331787"/>
          </a:xfrm>
          <a:prstGeom prst="rect">
            <a:avLst/>
          </a:prstGeom>
          <a:noFill/>
          <a:extLst>
            <a:ext uri="{909E8E84-426E-40DD-AFC4-6F175D3DCCD1}">
              <a14:hiddenFill xmlns:a14="http://schemas.microsoft.com/office/drawing/2010/main">
                <a:solidFill>
                  <a:srgbClr val="FFFFFF"/>
                </a:solidFill>
              </a14:hiddenFill>
            </a:ext>
          </a:extLst>
        </p:spPr>
      </p:pic>
      <p:pic>
        <p:nvPicPr>
          <p:cNvPr id="181264" name="Picture 16" descr="C:\My Documents\3 プレゼン資料\BMP\c1.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8900" y="5085184"/>
            <a:ext cx="2508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81265" name="Picture 17" descr="C:\My Documents\3 プレゼン資料\BMP\c2.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33700" y="5517232"/>
            <a:ext cx="239713" cy="274638"/>
          </a:xfrm>
          <a:prstGeom prst="rect">
            <a:avLst/>
          </a:prstGeom>
          <a:noFill/>
          <a:extLst>
            <a:ext uri="{909E8E84-426E-40DD-AFC4-6F175D3DCCD1}">
              <a14:hiddenFill xmlns:a14="http://schemas.microsoft.com/office/drawing/2010/main">
                <a:solidFill>
                  <a:srgbClr val="FFFFFF"/>
                </a:solidFill>
              </a14:hiddenFill>
            </a:ext>
          </a:extLst>
        </p:spPr>
      </p:pic>
      <p:pic>
        <p:nvPicPr>
          <p:cNvPr id="181266" name="Picture 18" descr="C:\My Documents\3 プレゼン資料\BMP\c3.bm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9625" y="5949280"/>
            <a:ext cx="193675" cy="274637"/>
          </a:xfrm>
          <a:prstGeom prst="rect">
            <a:avLst/>
          </a:prstGeom>
          <a:noFill/>
          <a:extLst>
            <a:ext uri="{909E8E84-426E-40DD-AFC4-6F175D3DCCD1}">
              <a14:hiddenFill xmlns:a14="http://schemas.microsoft.com/office/drawing/2010/main">
                <a:solidFill>
                  <a:srgbClr val="FFFFFF"/>
                </a:solidFill>
              </a14:hiddenFill>
            </a:ext>
          </a:extLst>
        </p:spPr>
      </p:pic>
      <p:pic>
        <p:nvPicPr>
          <p:cNvPr id="181267" name="Picture 19" descr="C:\My Documents\3 プレゼン資料\BMP\c4.bm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95700" y="5517232"/>
            <a:ext cx="21748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1268" name="Picture 20" descr="C:\My Documents\3 プレゼン資料\BMP\c5.bm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38600" y="5085184"/>
            <a:ext cx="217488" cy="342900"/>
          </a:xfrm>
          <a:prstGeom prst="rect">
            <a:avLst/>
          </a:prstGeom>
          <a:noFill/>
          <a:extLst>
            <a:ext uri="{909E8E84-426E-40DD-AFC4-6F175D3DCCD1}">
              <a14:hiddenFill xmlns:a14="http://schemas.microsoft.com/office/drawing/2010/main">
                <a:solidFill>
                  <a:srgbClr val="FFFFFF"/>
                </a:solidFill>
              </a14:hiddenFill>
            </a:ext>
          </a:extLst>
        </p:spPr>
      </p:pic>
      <p:sp>
        <p:nvSpPr>
          <p:cNvPr id="181269" name="Rectangle 21"/>
          <p:cNvSpPr>
            <a:spLocks noChangeArrowheads="1"/>
          </p:cNvSpPr>
          <p:nvPr/>
        </p:nvSpPr>
        <p:spPr bwMode="auto">
          <a:xfrm>
            <a:off x="708359" y="2102619"/>
            <a:ext cx="67439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b="1" dirty="0">
                <a:solidFill>
                  <a:schemeClr val="tx2"/>
                </a:solidFill>
                <a:latin typeface="Times New Roman" pitchFamily="18" charset="0"/>
              </a:rPr>
              <a:t>　　　</a:t>
            </a:r>
            <a:r>
              <a:rPr lang="ja-JP" altLang="en-US" b="1" dirty="0">
                <a:solidFill>
                  <a:srgbClr val="000000"/>
                </a:solidFill>
                <a:latin typeface="Times New Roman" pitchFamily="18" charset="0"/>
              </a:rPr>
              <a:t>テンプレートマッチングの場合：</a:t>
            </a:r>
          </a:p>
          <a:p>
            <a:pPr algn="l"/>
            <a:r>
              <a:rPr lang="ja-JP" altLang="en-US" b="1" dirty="0">
                <a:solidFill>
                  <a:srgbClr val="000000"/>
                </a:solidFill>
                <a:latin typeface="Times New Roman" pitchFamily="18" charset="0"/>
              </a:rPr>
              <a:t>　　　　　　線形分離しかできない（境界線は直線）。</a:t>
            </a:r>
          </a:p>
        </p:txBody>
      </p:sp>
      <p:sp>
        <p:nvSpPr>
          <p:cNvPr id="181270" name="Line 22"/>
          <p:cNvSpPr>
            <a:spLocks noChangeShapeType="1"/>
          </p:cNvSpPr>
          <p:nvPr/>
        </p:nvSpPr>
        <p:spPr bwMode="auto">
          <a:xfrm>
            <a:off x="1600200" y="3301752"/>
            <a:ext cx="2743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271" name="Line 23"/>
          <p:cNvSpPr>
            <a:spLocks noChangeShapeType="1"/>
          </p:cNvSpPr>
          <p:nvPr/>
        </p:nvSpPr>
        <p:spPr bwMode="auto">
          <a:xfrm flipH="1">
            <a:off x="838200" y="3301752"/>
            <a:ext cx="762000" cy="2209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272" name="Line 24"/>
          <p:cNvSpPr>
            <a:spLocks noChangeShapeType="1"/>
          </p:cNvSpPr>
          <p:nvPr/>
        </p:nvSpPr>
        <p:spPr bwMode="auto">
          <a:xfrm flipV="1">
            <a:off x="838200" y="5359152"/>
            <a:ext cx="29718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273" name="Line 25"/>
          <p:cNvSpPr>
            <a:spLocks noChangeShapeType="1"/>
          </p:cNvSpPr>
          <p:nvPr/>
        </p:nvSpPr>
        <p:spPr bwMode="auto">
          <a:xfrm flipV="1">
            <a:off x="3810000" y="3301752"/>
            <a:ext cx="533400" cy="2057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274" name="AutoShape 26"/>
          <p:cNvSpPr>
            <a:spLocks noChangeArrowheads="1"/>
          </p:cNvSpPr>
          <p:nvPr/>
        </p:nvSpPr>
        <p:spPr bwMode="auto">
          <a:xfrm>
            <a:off x="304800" y="5968752"/>
            <a:ext cx="1981200" cy="533400"/>
          </a:xfrm>
          <a:prstGeom prst="wedgeRoundRectCallout">
            <a:avLst>
              <a:gd name="adj1" fmla="val 3528"/>
              <a:gd name="adj2" fmla="val -203870"/>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文字「ａ」の範囲</a:t>
            </a:r>
          </a:p>
        </p:txBody>
      </p:sp>
      <p:sp>
        <p:nvSpPr>
          <p:cNvPr id="181275" name="AutoShape 27"/>
          <p:cNvSpPr>
            <a:spLocks noChangeArrowheads="1"/>
          </p:cNvSpPr>
          <p:nvPr/>
        </p:nvSpPr>
        <p:spPr bwMode="auto">
          <a:xfrm rot="5400000">
            <a:off x="7250389" y="2489076"/>
            <a:ext cx="914400" cy="533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1276" name="Rectangle 28"/>
          <p:cNvSpPr>
            <a:spLocks noChangeArrowheads="1"/>
          </p:cNvSpPr>
          <p:nvPr/>
        </p:nvSpPr>
        <p:spPr bwMode="auto">
          <a:xfrm>
            <a:off x="6475040" y="328896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b="1" dirty="0">
                <a:solidFill>
                  <a:srgbClr val="000000"/>
                </a:solidFill>
                <a:latin typeface="Times New Roman" pitchFamily="18" charset="0"/>
              </a:rPr>
              <a:t>識別精度に限界</a:t>
            </a:r>
          </a:p>
        </p:txBody>
      </p:sp>
      <p:sp>
        <p:nvSpPr>
          <p:cNvPr id="181277" name="Line 29"/>
          <p:cNvSpPr>
            <a:spLocks noChangeShapeType="1"/>
          </p:cNvSpPr>
          <p:nvPr/>
        </p:nvSpPr>
        <p:spPr bwMode="auto">
          <a:xfrm flipH="1" flipV="1">
            <a:off x="3200400" y="4444752"/>
            <a:ext cx="1676400" cy="990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1278" name="Line 30"/>
          <p:cNvSpPr>
            <a:spLocks noChangeShapeType="1"/>
          </p:cNvSpPr>
          <p:nvPr/>
        </p:nvSpPr>
        <p:spPr bwMode="auto">
          <a:xfrm flipV="1">
            <a:off x="4876800" y="3835152"/>
            <a:ext cx="1524000" cy="1600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1279" name="Line 31"/>
          <p:cNvSpPr>
            <a:spLocks noChangeShapeType="1"/>
          </p:cNvSpPr>
          <p:nvPr/>
        </p:nvSpPr>
        <p:spPr bwMode="auto">
          <a:xfrm flipH="1" flipV="1">
            <a:off x="4419600" y="2996952"/>
            <a:ext cx="198120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1280" name="Line 32"/>
          <p:cNvSpPr>
            <a:spLocks noChangeShapeType="1"/>
          </p:cNvSpPr>
          <p:nvPr/>
        </p:nvSpPr>
        <p:spPr bwMode="auto">
          <a:xfrm flipH="1">
            <a:off x="3200400" y="2996952"/>
            <a:ext cx="1219200" cy="1447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1281" name="AutoShape 33"/>
          <p:cNvSpPr>
            <a:spLocks noChangeArrowheads="1"/>
          </p:cNvSpPr>
          <p:nvPr/>
        </p:nvSpPr>
        <p:spPr bwMode="auto">
          <a:xfrm>
            <a:off x="6475040" y="5322168"/>
            <a:ext cx="2057400" cy="533400"/>
          </a:xfrm>
          <a:prstGeom prst="wedgeRoundRectCallout">
            <a:avLst>
              <a:gd name="adj1" fmla="val -81792"/>
              <a:gd name="adj2" fmla="val -230060"/>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文字「ｂ」の範囲</a:t>
            </a:r>
          </a:p>
        </p:txBody>
      </p:sp>
      <p:sp>
        <p:nvSpPr>
          <p:cNvPr id="181282" name="AutoShape 34"/>
          <p:cNvSpPr>
            <a:spLocks noChangeArrowheads="1"/>
          </p:cNvSpPr>
          <p:nvPr/>
        </p:nvSpPr>
        <p:spPr bwMode="auto">
          <a:xfrm>
            <a:off x="4000761" y="5671345"/>
            <a:ext cx="2971800" cy="1066800"/>
          </a:xfrm>
          <a:prstGeom prst="wedgeEllipseCallout">
            <a:avLst>
              <a:gd name="adj1" fmla="val -57353"/>
              <a:gd name="adj2" fmla="val -15781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a:solidFill>
                  <a:srgbClr val="FF0000"/>
                </a:solidFill>
                <a:latin typeface="Times New Roman" pitchFamily="18" charset="0"/>
              </a:rPr>
              <a:t>重なる範囲ができる可能性がある。</a:t>
            </a:r>
          </a:p>
        </p:txBody>
      </p:sp>
      <p:sp>
        <p:nvSpPr>
          <p:cNvPr id="181283" name="Freeform 35"/>
          <p:cNvSpPr>
            <a:spLocks/>
          </p:cNvSpPr>
          <p:nvPr/>
        </p:nvSpPr>
        <p:spPr bwMode="auto">
          <a:xfrm>
            <a:off x="1440383" y="3377952"/>
            <a:ext cx="2195513" cy="1681163"/>
          </a:xfrm>
          <a:custGeom>
            <a:avLst/>
            <a:gdLst>
              <a:gd name="T0" fmla="*/ 18 w 1383"/>
              <a:gd name="T1" fmla="*/ 285 h 1059"/>
              <a:gd name="T2" fmla="*/ 9 w 1383"/>
              <a:gd name="T3" fmla="*/ 321 h 1059"/>
              <a:gd name="T4" fmla="*/ 3 w 1383"/>
              <a:gd name="T5" fmla="*/ 363 h 1059"/>
              <a:gd name="T6" fmla="*/ 0 w 1383"/>
              <a:gd name="T7" fmla="*/ 420 h 1059"/>
              <a:gd name="T8" fmla="*/ 6 w 1383"/>
              <a:gd name="T9" fmla="*/ 480 h 1059"/>
              <a:gd name="T10" fmla="*/ 15 w 1383"/>
              <a:gd name="T11" fmla="*/ 552 h 1059"/>
              <a:gd name="T12" fmla="*/ 31 w 1383"/>
              <a:gd name="T13" fmla="*/ 617 h 1059"/>
              <a:gd name="T14" fmla="*/ 71 w 1383"/>
              <a:gd name="T15" fmla="*/ 737 h 1059"/>
              <a:gd name="T16" fmla="*/ 135 w 1383"/>
              <a:gd name="T17" fmla="*/ 857 h 1059"/>
              <a:gd name="T18" fmla="*/ 199 w 1383"/>
              <a:gd name="T19" fmla="*/ 929 h 1059"/>
              <a:gd name="T20" fmla="*/ 252 w 1383"/>
              <a:gd name="T21" fmla="*/ 972 h 1059"/>
              <a:gd name="T22" fmla="*/ 306 w 1383"/>
              <a:gd name="T23" fmla="*/ 1005 h 1059"/>
              <a:gd name="T24" fmla="*/ 390 w 1383"/>
              <a:gd name="T25" fmla="*/ 1041 h 1059"/>
              <a:gd name="T26" fmla="*/ 471 w 1383"/>
              <a:gd name="T27" fmla="*/ 1059 h 1059"/>
              <a:gd name="T28" fmla="*/ 527 w 1383"/>
              <a:gd name="T29" fmla="*/ 1057 h 1059"/>
              <a:gd name="T30" fmla="*/ 576 w 1383"/>
              <a:gd name="T31" fmla="*/ 1038 h 1059"/>
              <a:gd name="T32" fmla="*/ 630 w 1383"/>
              <a:gd name="T33" fmla="*/ 993 h 1059"/>
              <a:gd name="T34" fmla="*/ 681 w 1383"/>
              <a:gd name="T35" fmla="*/ 954 h 1059"/>
              <a:gd name="T36" fmla="*/ 726 w 1383"/>
              <a:gd name="T37" fmla="*/ 927 h 1059"/>
              <a:gd name="T38" fmla="*/ 759 w 1383"/>
              <a:gd name="T39" fmla="*/ 905 h 1059"/>
              <a:gd name="T40" fmla="*/ 810 w 1383"/>
              <a:gd name="T41" fmla="*/ 879 h 1059"/>
              <a:gd name="T42" fmla="*/ 858 w 1383"/>
              <a:gd name="T43" fmla="*/ 858 h 1059"/>
              <a:gd name="T44" fmla="*/ 911 w 1383"/>
              <a:gd name="T45" fmla="*/ 841 h 1059"/>
              <a:gd name="T46" fmla="*/ 1039 w 1383"/>
              <a:gd name="T47" fmla="*/ 809 h 1059"/>
              <a:gd name="T48" fmla="*/ 1128 w 1383"/>
              <a:gd name="T49" fmla="*/ 777 h 1059"/>
              <a:gd name="T50" fmla="*/ 1207 w 1383"/>
              <a:gd name="T51" fmla="*/ 737 h 1059"/>
              <a:gd name="T52" fmla="*/ 1275 w 1383"/>
              <a:gd name="T53" fmla="*/ 696 h 1059"/>
              <a:gd name="T54" fmla="*/ 1327 w 1383"/>
              <a:gd name="T55" fmla="*/ 633 h 1059"/>
              <a:gd name="T56" fmla="*/ 1341 w 1383"/>
              <a:gd name="T57" fmla="*/ 606 h 1059"/>
              <a:gd name="T58" fmla="*/ 1359 w 1383"/>
              <a:gd name="T59" fmla="*/ 529 h 1059"/>
              <a:gd name="T60" fmla="*/ 1371 w 1383"/>
              <a:gd name="T61" fmla="*/ 444 h 1059"/>
              <a:gd name="T62" fmla="*/ 1380 w 1383"/>
              <a:gd name="T63" fmla="*/ 369 h 1059"/>
              <a:gd name="T64" fmla="*/ 1383 w 1383"/>
              <a:gd name="T65" fmla="*/ 333 h 1059"/>
              <a:gd name="T66" fmla="*/ 1383 w 1383"/>
              <a:gd name="T67" fmla="*/ 288 h 1059"/>
              <a:gd name="T68" fmla="*/ 1371 w 1383"/>
              <a:gd name="T69" fmla="*/ 255 h 1059"/>
              <a:gd name="T70" fmla="*/ 1338 w 1383"/>
              <a:gd name="T71" fmla="*/ 201 h 1059"/>
              <a:gd name="T72" fmla="*/ 1302 w 1383"/>
              <a:gd name="T73" fmla="*/ 153 h 1059"/>
              <a:gd name="T74" fmla="*/ 1263 w 1383"/>
              <a:gd name="T75" fmla="*/ 129 h 1059"/>
              <a:gd name="T76" fmla="*/ 1179 w 1383"/>
              <a:gd name="T77" fmla="*/ 84 h 1059"/>
              <a:gd name="T78" fmla="*/ 1104 w 1383"/>
              <a:gd name="T79" fmla="*/ 45 h 1059"/>
              <a:gd name="T80" fmla="*/ 1044 w 1383"/>
              <a:gd name="T81" fmla="*/ 30 h 1059"/>
              <a:gd name="T82" fmla="*/ 1005 w 1383"/>
              <a:gd name="T83" fmla="*/ 18 h 1059"/>
              <a:gd name="T84" fmla="*/ 948 w 1383"/>
              <a:gd name="T85" fmla="*/ 9 h 1059"/>
              <a:gd name="T86" fmla="*/ 876 w 1383"/>
              <a:gd name="T87" fmla="*/ 3 h 1059"/>
              <a:gd name="T88" fmla="*/ 780 w 1383"/>
              <a:gd name="T89" fmla="*/ 0 h 1059"/>
              <a:gd name="T90" fmla="*/ 699 w 1383"/>
              <a:gd name="T91" fmla="*/ 6 h 1059"/>
              <a:gd name="T92" fmla="*/ 552 w 1383"/>
              <a:gd name="T93" fmla="*/ 18 h 1059"/>
              <a:gd name="T94" fmla="*/ 431 w 1383"/>
              <a:gd name="T95" fmla="*/ 33 h 1059"/>
              <a:gd name="T96" fmla="*/ 339 w 1383"/>
              <a:gd name="T97" fmla="*/ 54 h 1059"/>
              <a:gd name="T98" fmla="*/ 258 w 1383"/>
              <a:gd name="T99" fmla="*/ 78 h 1059"/>
              <a:gd name="T100" fmla="*/ 183 w 1383"/>
              <a:gd name="T101" fmla="*/ 113 h 1059"/>
              <a:gd name="T102" fmla="*/ 129 w 1383"/>
              <a:gd name="T103" fmla="*/ 144 h 1059"/>
              <a:gd name="T104" fmla="*/ 93 w 1383"/>
              <a:gd name="T105" fmla="*/ 180 h 1059"/>
              <a:gd name="T106" fmla="*/ 60 w 1383"/>
              <a:gd name="T107" fmla="*/ 213 h 1059"/>
              <a:gd name="T108" fmla="*/ 36 w 1383"/>
              <a:gd name="T109" fmla="*/ 249 h 1059"/>
              <a:gd name="T110" fmla="*/ 24 w 1383"/>
              <a:gd name="T111" fmla="*/ 28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3" h="1059">
                <a:moveTo>
                  <a:pt x="18" y="285"/>
                </a:moveTo>
                <a:lnTo>
                  <a:pt x="9" y="321"/>
                </a:lnTo>
                <a:lnTo>
                  <a:pt x="3" y="363"/>
                </a:lnTo>
                <a:lnTo>
                  <a:pt x="0" y="420"/>
                </a:lnTo>
                <a:lnTo>
                  <a:pt x="6" y="480"/>
                </a:lnTo>
                <a:lnTo>
                  <a:pt x="15" y="552"/>
                </a:lnTo>
                <a:lnTo>
                  <a:pt x="31" y="617"/>
                </a:lnTo>
                <a:lnTo>
                  <a:pt x="71" y="737"/>
                </a:lnTo>
                <a:lnTo>
                  <a:pt x="135" y="857"/>
                </a:lnTo>
                <a:lnTo>
                  <a:pt x="199" y="929"/>
                </a:lnTo>
                <a:lnTo>
                  <a:pt x="252" y="972"/>
                </a:lnTo>
                <a:lnTo>
                  <a:pt x="306" y="1005"/>
                </a:lnTo>
                <a:lnTo>
                  <a:pt x="390" y="1041"/>
                </a:lnTo>
                <a:lnTo>
                  <a:pt x="471" y="1059"/>
                </a:lnTo>
                <a:lnTo>
                  <a:pt x="527" y="1057"/>
                </a:lnTo>
                <a:lnTo>
                  <a:pt x="576" y="1038"/>
                </a:lnTo>
                <a:lnTo>
                  <a:pt x="630" y="993"/>
                </a:lnTo>
                <a:lnTo>
                  <a:pt x="681" y="954"/>
                </a:lnTo>
                <a:lnTo>
                  <a:pt x="726" y="927"/>
                </a:lnTo>
                <a:lnTo>
                  <a:pt x="759" y="905"/>
                </a:lnTo>
                <a:lnTo>
                  <a:pt x="810" y="879"/>
                </a:lnTo>
                <a:lnTo>
                  <a:pt x="858" y="858"/>
                </a:lnTo>
                <a:lnTo>
                  <a:pt x="911" y="841"/>
                </a:lnTo>
                <a:lnTo>
                  <a:pt x="1039" y="809"/>
                </a:lnTo>
                <a:lnTo>
                  <a:pt x="1128" y="777"/>
                </a:lnTo>
                <a:lnTo>
                  <a:pt x="1207" y="737"/>
                </a:lnTo>
                <a:lnTo>
                  <a:pt x="1275" y="696"/>
                </a:lnTo>
                <a:lnTo>
                  <a:pt x="1327" y="633"/>
                </a:lnTo>
                <a:lnTo>
                  <a:pt x="1341" y="606"/>
                </a:lnTo>
                <a:lnTo>
                  <a:pt x="1359" y="529"/>
                </a:lnTo>
                <a:lnTo>
                  <a:pt x="1371" y="444"/>
                </a:lnTo>
                <a:lnTo>
                  <a:pt x="1380" y="369"/>
                </a:lnTo>
                <a:lnTo>
                  <a:pt x="1383" y="333"/>
                </a:lnTo>
                <a:lnTo>
                  <a:pt x="1383" y="288"/>
                </a:lnTo>
                <a:lnTo>
                  <a:pt x="1371" y="255"/>
                </a:lnTo>
                <a:lnTo>
                  <a:pt x="1338" y="201"/>
                </a:lnTo>
                <a:lnTo>
                  <a:pt x="1302" y="153"/>
                </a:lnTo>
                <a:lnTo>
                  <a:pt x="1263" y="129"/>
                </a:lnTo>
                <a:lnTo>
                  <a:pt x="1179" y="84"/>
                </a:lnTo>
                <a:lnTo>
                  <a:pt x="1104" y="45"/>
                </a:lnTo>
                <a:lnTo>
                  <a:pt x="1044" y="30"/>
                </a:lnTo>
                <a:lnTo>
                  <a:pt x="1005" y="18"/>
                </a:lnTo>
                <a:lnTo>
                  <a:pt x="948" y="9"/>
                </a:lnTo>
                <a:lnTo>
                  <a:pt x="876" y="3"/>
                </a:lnTo>
                <a:lnTo>
                  <a:pt x="780" y="0"/>
                </a:lnTo>
                <a:lnTo>
                  <a:pt x="699" y="6"/>
                </a:lnTo>
                <a:lnTo>
                  <a:pt x="552" y="18"/>
                </a:lnTo>
                <a:lnTo>
                  <a:pt x="431" y="33"/>
                </a:lnTo>
                <a:lnTo>
                  <a:pt x="339" y="54"/>
                </a:lnTo>
                <a:lnTo>
                  <a:pt x="258" y="78"/>
                </a:lnTo>
                <a:lnTo>
                  <a:pt x="183" y="113"/>
                </a:lnTo>
                <a:lnTo>
                  <a:pt x="129" y="144"/>
                </a:lnTo>
                <a:lnTo>
                  <a:pt x="93" y="180"/>
                </a:lnTo>
                <a:lnTo>
                  <a:pt x="60" y="213"/>
                </a:lnTo>
                <a:lnTo>
                  <a:pt x="36" y="249"/>
                </a:lnTo>
                <a:lnTo>
                  <a:pt x="24" y="28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284" name="Freeform 36"/>
          <p:cNvSpPr>
            <a:spLocks/>
          </p:cNvSpPr>
          <p:nvPr/>
        </p:nvSpPr>
        <p:spPr bwMode="auto">
          <a:xfrm>
            <a:off x="3923928" y="3466852"/>
            <a:ext cx="1957388" cy="1468438"/>
          </a:xfrm>
          <a:custGeom>
            <a:avLst/>
            <a:gdLst>
              <a:gd name="T0" fmla="*/ 345 w 1233"/>
              <a:gd name="T1" fmla="*/ 892 h 925"/>
              <a:gd name="T2" fmla="*/ 429 w 1233"/>
              <a:gd name="T3" fmla="*/ 916 h 925"/>
              <a:gd name="T4" fmla="*/ 543 w 1233"/>
              <a:gd name="T5" fmla="*/ 925 h 925"/>
              <a:gd name="T6" fmla="*/ 612 w 1233"/>
              <a:gd name="T7" fmla="*/ 913 h 925"/>
              <a:gd name="T8" fmla="*/ 674 w 1233"/>
              <a:gd name="T9" fmla="*/ 896 h 925"/>
              <a:gd name="T10" fmla="*/ 735 w 1233"/>
              <a:gd name="T11" fmla="*/ 838 h 925"/>
              <a:gd name="T12" fmla="*/ 768 w 1233"/>
              <a:gd name="T13" fmla="*/ 784 h 925"/>
              <a:gd name="T14" fmla="*/ 783 w 1233"/>
              <a:gd name="T15" fmla="*/ 724 h 925"/>
              <a:gd name="T16" fmla="*/ 795 w 1233"/>
              <a:gd name="T17" fmla="*/ 664 h 925"/>
              <a:gd name="T18" fmla="*/ 810 w 1233"/>
              <a:gd name="T19" fmla="*/ 624 h 925"/>
              <a:gd name="T20" fmla="*/ 828 w 1233"/>
              <a:gd name="T21" fmla="*/ 601 h 925"/>
              <a:gd name="T22" fmla="*/ 852 w 1233"/>
              <a:gd name="T23" fmla="*/ 571 h 925"/>
              <a:gd name="T24" fmla="*/ 888 w 1233"/>
              <a:gd name="T25" fmla="*/ 538 h 925"/>
              <a:gd name="T26" fmla="*/ 938 w 1233"/>
              <a:gd name="T27" fmla="*/ 504 h 925"/>
              <a:gd name="T28" fmla="*/ 1034 w 1233"/>
              <a:gd name="T29" fmla="*/ 456 h 925"/>
              <a:gd name="T30" fmla="*/ 1116 w 1233"/>
              <a:gd name="T31" fmla="*/ 418 h 925"/>
              <a:gd name="T32" fmla="*/ 1178 w 1233"/>
              <a:gd name="T33" fmla="*/ 368 h 925"/>
              <a:gd name="T34" fmla="*/ 1227 w 1233"/>
              <a:gd name="T35" fmla="*/ 283 h 925"/>
              <a:gd name="T36" fmla="*/ 1233 w 1233"/>
              <a:gd name="T37" fmla="*/ 235 h 925"/>
              <a:gd name="T38" fmla="*/ 1226 w 1233"/>
              <a:gd name="T39" fmla="*/ 176 h 925"/>
              <a:gd name="T40" fmla="*/ 1194 w 1233"/>
              <a:gd name="T41" fmla="*/ 139 h 925"/>
              <a:gd name="T42" fmla="*/ 1134 w 1233"/>
              <a:gd name="T43" fmla="*/ 91 h 925"/>
              <a:gd name="T44" fmla="*/ 1090 w 1233"/>
              <a:gd name="T45" fmla="*/ 64 h 925"/>
              <a:gd name="T46" fmla="*/ 1047 w 1233"/>
              <a:gd name="T47" fmla="*/ 43 h 925"/>
              <a:gd name="T48" fmla="*/ 999 w 1233"/>
              <a:gd name="T49" fmla="*/ 31 h 925"/>
              <a:gd name="T50" fmla="*/ 942 w 1233"/>
              <a:gd name="T51" fmla="*/ 16 h 925"/>
              <a:gd name="T52" fmla="*/ 866 w 1233"/>
              <a:gd name="T53" fmla="*/ 8 h 925"/>
              <a:gd name="T54" fmla="*/ 386 w 1233"/>
              <a:gd name="T55" fmla="*/ 0 h 925"/>
              <a:gd name="T56" fmla="*/ 303 w 1233"/>
              <a:gd name="T57" fmla="*/ 7 h 925"/>
              <a:gd name="T58" fmla="*/ 250 w 1233"/>
              <a:gd name="T59" fmla="*/ 16 h 925"/>
              <a:gd name="T60" fmla="*/ 201 w 1233"/>
              <a:gd name="T61" fmla="*/ 31 h 925"/>
              <a:gd name="T62" fmla="*/ 159 w 1233"/>
              <a:gd name="T63" fmla="*/ 46 h 925"/>
              <a:gd name="T64" fmla="*/ 123 w 1233"/>
              <a:gd name="T65" fmla="*/ 67 h 925"/>
              <a:gd name="T66" fmla="*/ 98 w 1233"/>
              <a:gd name="T67" fmla="*/ 88 h 925"/>
              <a:gd name="T68" fmla="*/ 66 w 1233"/>
              <a:gd name="T69" fmla="*/ 109 h 925"/>
              <a:gd name="T70" fmla="*/ 42 w 1233"/>
              <a:gd name="T71" fmla="*/ 139 h 925"/>
              <a:gd name="T72" fmla="*/ 15 w 1233"/>
              <a:gd name="T73" fmla="*/ 178 h 925"/>
              <a:gd name="T74" fmla="*/ 10 w 1233"/>
              <a:gd name="T75" fmla="*/ 216 h 925"/>
              <a:gd name="T76" fmla="*/ 0 w 1233"/>
              <a:gd name="T77" fmla="*/ 262 h 925"/>
              <a:gd name="T78" fmla="*/ 3 w 1233"/>
              <a:gd name="T79" fmla="*/ 313 h 925"/>
              <a:gd name="T80" fmla="*/ 18 w 1233"/>
              <a:gd name="T81" fmla="*/ 406 h 925"/>
              <a:gd name="T82" fmla="*/ 51 w 1233"/>
              <a:gd name="T83" fmla="*/ 478 h 925"/>
              <a:gd name="T84" fmla="*/ 90 w 1233"/>
              <a:gd name="T85" fmla="*/ 532 h 925"/>
              <a:gd name="T86" fmla="*/ 130 w 1233"/>
              <a:gd name="T87" fmla="*/ 584 h 925"/>
              <a:gd name="T88" fmla="*/ 168 w 1233"/>
              <a:gd name="T89" fmla="*/ 631 h 925"/>
              <a:gd name="T90" fmla="*/ 186 w 1233"/>
              <a:gd name="T91" fmla="*/ 696 h 925"/>
              <a:gd name="T92" fmla="*/ 192 w 1233"/>
              <a:gd name="T93" fmla="*/ 745 h 925"/>
              <a:gd name="T94" fmla="*/ 222 w 1233"/>
              <a:gd name="T95" fmla="*/ 805 h 925"/>
              <a:gd name="T96" fmla="*/ 270 w 1233"/>
              <a:gd name="T97" fmla="*/ 853 h 925"/>
              <a:gd name="T98" fmla="*/ 346 w 1233"/>
              <a:gd name="T99" fmla="*/ 89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3" h="925">
                <a:moveTo>
                  <a:pt x="345" y="892"/>
                </a:moveTo>
                <a:lnTo>
                  <a:pt x="429" y="916"/>
                </a:lnTo>
                <a:lnTo>
                  <a:pt x="543" y="925"/>
                </a:lnTo>
                <a:lnTo>
                  <a:pt x="612" y="913"/>
                </a:lnTo>
                <a:lnTo>
                  <a:pt x="674" y="896"/>
                </a:lnTo>
                <a:lnTo>
                  <a:pt x="735" y="838"/>
                </a:lnTo>
                <a:lnTo>
                  <a:pt x="768" y="784"/>
                </a:lnTo>
                <a:lnTo>
                  <a:pt x="783" y="724"/>
                </a:lnTo>
                <a:lnTo>
                  <a:pt x="795" y="664"/>
                </a:lnTo>
                <a:lnTo>
                  <a:pt x="810" y="624"/>
                </a:lnTo>
                <a:lnTo>
                  <a:pt x="828" y="601"/>
                </a:lnTo>
                <a:lnTo>
                  <a:pt x="852" y="571"/>
                </a:lnTo>
                <a:lnTo>
                  <a:pt x="888" y="538"/>
                </a:lnTo>
                <a:lnTo>
                  <a:pt x="938" y="504"/>
                </a:lnTo>
                <a:lnTo>
                  <a:pt x="1034" y="456"/>
                </a:lnTo>
                <a:lnTo>
                  <a:pt x="1116" y="418"/>
                </a:lnTo>
                <a:lnTo>
                  <a:pt x="1178" y="368"/>
                </a:lnTo>
                <a:lnTo>
                  <a:pt x="1227" y="283"/>
                </a:lnTo>
                <a:lnTo>
                  <a:pt x="1233" y="235"/>
                </a:lnTo>
                <a:lnTo>
                  <a:pt x="1226" y="176"/>
                </a:lnTo>
                <a:lnTo>
                  <a:pt x="1194" y="139"/>
                </a:lnTo>
                <a:lnTo>
                  <a:pt x="1134" y="91"/>
                </a:lnTo>
                <a:lnTo>
                  <a:pt x="1090" y="64"/>
                </a:lnTo>
                <a:lnTo>
                  <a:pt x="1047" y="43"/>
                </a:lnTo>
                <a:lnTo>
                  <a:pt x="999" y="31"/>
                </a:lnTo>
                <a:lnTo>
                  <a:pt x="942" y="16"/>
                </a:lnTo>
                <a:lnTo>
                  <a:pt x="866" y="8"/>
                </a:lnTo>
                <a:lnTo>
                  <a:pt x="386" y="0"/>
                </a:lnTo>
                <a:lnTo>
                  <a:pt x="303" y="7"/>
                </a:lnTo>
                <a:lnTo>
                  <a:pt x="250" y="16"/>
                </a:lnTo>
                <a:lnTo>
                  <a:pt x="201" y="31"/>
                </a:lnTo>
                <a:lnTo>
                  <a:pt x="159" y="46"/>
                </a:lnTo>
                <a:lnTo>
                  <a:pt x="123" y="67"/>
                </a:lnTo>
                <a:lnTo>
                  <a:pt x="98" y="88"/>
                </a:lnTo>
                <a:lnTo>
                  <a:pt x="66" y="109"/>
                </a:lnTo>
                <a:lnTo>
                  <a:pt x="42" y="139"/>
                </a:lnTo>
                <a:lnTo>
                  <a:pt x="15" y="178"/>
                </a:lnTo>
                <a:lnTo>
                  <a:pt x="10" y="216"/>
                </a:lnTo>
                <a:lnTo>
                  <a:pt x="0" y="262"/>
                </a:lnTo>
                <a:lnTo>
                  <a:pt x="3" y="313"/>
                </a:lnTo>
                <a:lnTo>
                  <a:pt x="18" y="406"/>
                </a:lnTo>
                <a:lnTo>
                  <a:pt x="51" y="478"/>
                </a:lnTo>
                <a:lnTo>
                  <a:pt x="90" y="532"/>
                </a:lnTo>
                <a:lnTo>
                  <a:pt x="130" y="584"/>
                </a:lnTo>
                <a:lnTo>
                  <a:pt x="168" y="631"/>
                </a:lnTo>
                <a:lnTo>
                  <a:pt x="186" y="696"/>
                </a:lnTo>
                <a:lnTo>
                  <a:pt x="192" y="745"/>
                </a:lnTo>
                <a:lnTo>
                  <a:pt x="222" y="805"/>
                </a:lnTo>
                <a:lnTo>
                  <a:pt x="270" y="853"/>
                </a:lnTo>
                <a:lnTo>
                  <a:pt x="346" y="89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285" name="Freeform 37"/>
          <p:cNvSpPr>
            <a:spLocks/>
          </p:cNvSpPr>
          <p:nvPr/>
        </p:nvSpPr>
        <p:spPr bwMode="auto">
          <a:xfrm>
            <a:off x="2362200" y="4941168"/>
            <a:ext cx="2019300" cy="1423988"/>
          </a:xfrm>
          <a:custGeom>
            <a:avLst/>
            <a:gdLst>
              <a:gd name="T0" fmla="*/ 24 w 1272"/>
              <a:gd name="T1" fmla="*/ 135 h 897"/>
              <a:gd name="T2" fmla="*/ 9 w 1272"/>
              <a:gd name="T3" fmla="*/ 192 h 897"/>
              <a:gd name="T4" fmla="*/ 0 w 1272"/>
              <a:gd name="T5" fmla="*/ 264 h 897"/>
              <a:gd name="T6" fmla="*/ 9 w 1272"/>
              <a:gd name="T7" fmla="*/ 336 h 897"/>
              <a:gd name="T8" fmla="*/ 27 w 1272"/>
              <a:gd name="T9" fmla="*/ 411 h 897"/>
              <a:gd name="T10" fmla="*/ 51 w 1272"/>
              <a:gd name="T11" fmla="*/ 477 h 897"/>
              <a:gd name="T12" fmla="*/ 90 w 1272"/>
              <a:gd name="T13" fmla="*/ 561 h 897"/>
              <a:gd name="T14" fmla="*/ 141 w 1272"/>
              <a:gd name="T15" fmla="*/ 636 h 897"/>
              <a:gd name="T16" fmla="*/ 207 w 1272"/>
              <a:gd name="T17" fmla="*/ 696 h 897"/>
              <a:gd name="T18" fmla="*/ 273 w 1272"/>
              <a:gd name="T19" fmla="*/ 747 h 897"/>
              <a:gd name="T20" fmla="*/ 348 w 1272"/>
              <a:gd name="T21" fmla="*/ 801 h 897"/>
              <a:gd name="T22" fmla="*/ 420 w 1272"/>
              <a:gd name="T23" fmla="*/ 840 h 897"/>
              <a:gd name="T24" fmla="*/ 501 w 1272"/>
              <a:gd name="T25" fmla="*/ 873 h 897"/>
              <a:gd name="T26" fmla="*/ 495 w 1272"/>
              <a:gd name="T27" fmla="*/ 876 h 897"/>
              <a:gd name="T28" fmla="*/ 597 w 1272"/>
              <a:gd name="T29" fmla="*/ 891 h 897"/>
              <a:gd name="T30" fmla="*/ 663 w 1272"/>
              <a:gd name="T31" fmla="*/ 897 h 897"/>
              <a:gd name="T32" fmla="*/ 740 w 1272"/>
              <a:gd name="T33" fmla="*/ 884 h 897"/>
              <a:gd name="T34" fmla="*/ 846 w 1272"/>
              <a:gd name="T35" fmla="*/ 825 h 897"/>
              <a:gd name="T36" fmla="*/ 927 w 1272"/>
              <a:gd name="T37" fmla="*/ 750 h 897"/>
              <a:gd name="T38" fmla="*/ 975 w 1272"/>
              <a:gd name="T39" fmla="*/ 687 h 897"/>
              <a:gd name="T40" fmla="*/ 1008 w 1272"/>
              <a:gd name="T41" fmla="*/ 627 h 897"/>
              <a:gd name="T42" fmla="*/ 1017 w 1272"/>
              <a:gd name="T43" fmla="*/ 555 h 897"/>
              <a:gd name="T44" fmla="*/ 1035 w 1272"/>
              <a:gd name="T45" fmla="*/ 516 h 897"/>
              <a:gd name="T46" fmla="*/ 1060 w 1272"/>
              <a:gd name="T47" fmla="*/ 484 h 897"/>
              <a:gd name="T48" fmla="*/ 1089 w 1272"/>
              <a:gd name="T49" fmla="*/ 453 h 897"/>
              <a:gd name="T50" fmla="*/ 1119 w 1272"/>
              <a:gd name="T51" fmla="*/ 426 h 897"/>
              <a:gd name="T52" fmla="*/ 1146 w 1272"/>
              <a:gd name="T53" fmla="*/ 408 h 897"/>
              <a:gd name="T54" fmla="*/ 1197 w 1272"/>
              <a:gd name="T55" fmla="*/ 381 h 897"/>
              <a:gd name="T56" fmla="*/ 1239 w 1272"/>
              <a:gd name="T57" fmla="*/ 330 h 897"/>
              <a:gd name="T58" fmla="*/ 1263 w 1272"/>
              <a:gd name="T59" fmla="*/ 273 h 897"/>
              <a:gd name="T60" fmla="*/ 1272 w 1272"/>
              <a:gd name="T61" fmla="*/ 222 h 897"/>
              <a:gd name="T62" fmla="*/ 1272 w 1272"/>
              <a:gd name="T63" fmla="*/ 180 h 897"/>
              <a:gd name="T64" fmla="*/ 1260 w 1272"/>
              <a:gd name="T65" fmla="*/ 147 h 897"/>
              <a:gd name="T66" fmla="*/ 1239 w 1272"/>
              <a:gd name="T67" fmla="*/ 108 h 897"/>
              <a:gd name="T68" fmla="*/ 1209 w 1272"/>
              <a:gd name="T69" fmla="*/ 78 h 897"/>
              <a:gd name="T70" fmla="*/ 1182 w 1272"/>
              <a:gd name="T71" fmla="*/ 54 h 897"/>
              <a:gd name="T72" fmla="*/ 1149 w 1272"/>
              <a:gd name="T73" fmla="*/ 30 h 897"/>
              <a:gd name="T74" fmla="*/ 1089 w 1272"/>
              <a:gd name="T75" fmla="*/ 12 h 897"/>
              <a:gd name="T76" fmla="*/ 1041 w 1272"/>
              <a:gd name="T77" fmla="*/ 6 h 897"/>
              <a:gd name="T78" fmla="*/ 963 w 1272"/>
              <a:gd name="T79" fmla="*/ 0 h 897"/>
              <a:gd name="T80" fmla="*/ 882 w 1272"/>
              <a:gd name="T81" fmla="*/ 9 h 897"/>
              <a:gd name="T82" fmla="*/ 828 w 1272"/>
              <a:gd name="T83" fmla="*/ 28 h 897"/>
              <a:gd name="T84" fmla="*/ 744 w 1272"/>
              <a:gd name="T85" fmla="*/ 69 h 897"/>
              <a:gd name="T86" fmla="*/ 668 w 1272"/>
              <a:gd name="T87" fmla="*/ 116 h 897"/>
              <a:gd name="T88" fmla="*/ 552 w 1272"/>
              <a:gd name="T89" fmla="*/ 135 h 897"/>
              <a:gd name="T90" fmla="*/ 438 w 1272"/>
              <a:gd name="T91" fmla="*/ 135 h 897"/>
              <a:gd name="T92" fmla="*/ 303 w 1272"/>
              <a:gd name="T93" fmla="*/ 93 h 897"/>
              <a:gd name="T94" fmla="*/ 246 w 1272"/>
              <a:gd name="T95" fmla="*/ 45 h 897"/>
              <a:gd name="T96" fmla="*/ 204 w 1272"/>
              <a:gd name="T97" fmla="*/ 27 h 897"/>
              <a:gd name="T98" fmla="*/ 162 w 1272"/>
              <a:gd name="T99" fmla="*/ 24 h 897"/>
              <a:gd name="T100" fmla="*/ 138 w 1272"/>
              <a:gd name="T101" fmla="*/ 30 h 897"/>
              <a:gd name="T102" fmla="*/ 108 w 1272"/>
              <a:gd name="T103" fmla="*/ 39 h 897"/>
              <a:gd name="T104" fmla="*/ 87 w 1272"/>
              <a:gd name="T105" fmla="*/ 57 h 897"/>
              <a:gd name="T106" fmla="*/ 60 w 1272"/>
              <a:gd name="T107" fmla="*/ 72 h 897"/>
              <a:gd name="T108" fmla="*/ 36 w 1272"/>
              <a:gd name="T109" fmla="*/ 102 h 897"/>
              <a:gd name="T110" fmla="*/ 24 w 1272"/>
              <a:gd name="T111" fmla="*/ 13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2" h="897">
                <a:moveTo>
                  <a:pt x="24" y="135"/>
                </a:moveTo>
                <a:lnTo>
                  <a:pt x="9" y="192"/>
                </a:lnTo>
                <a:lnTo>
                  <a:pt x="0" y="264"/>
                </a:lnTo>
                <a:lnTo>
                  <a:pt x="9" y="336"/>
                </a:lnTo>
                <a:lnTo>
                  <a:pt x="27" y="411"/>
                </a:lnTo>
                <a:lnTo>
                  <a:pt x="51" y="477"/>
                </a:lnTo>
                <a:lnTo>
                  <a:pt x="90" y="561"/>
                </a:lnTo>
                <a:lnTo>
                  <a:pt x="141" y="636"/>
                </a:lnTo>
                <a:lnTo>
                  <a:pt x="207" y="696"/>
                </a:lnTo>
                <a:lnTo>
                  <a:pt x="273" y="747"/>
                </a:lnTo>
                <a:lnTo>
                  <a:pt x="348" y="801"/>
                </a:lnTo>
                <a:lnTo>
                  <a:pt x="420" y="840"/>
                </a:lnTo>
                <a:lnTo>
                  <a:pt x="501" y="873"/>
                </a:lnTo>
                <a:lnTo>
                  <a:pt x="495" y="876"/>
                </a:lnTo>
                <a:lnTo>
                  <a:pt x="597" y="891"/>
                </a:lnTo>
                <a:lnTo>
                  <a:pt x="663" y="897"/>
                </a:lnTo>
                <a:lnTo>
                  <a:pt x="740" y="884"/>
                </a:lnTo>
                <a:lnTo>
                  <a:pt x="846" y="825"/>
                </a:lnTo>
                <a:lnTo>
                  <a:pt x="927" y="750"/>
                </a:lnTo>
                <a:lnTo>
                  <a:pt x="975" y="687"/>
                </a:lnTo>
                <a:lnTo>
                  <a:pt x="1008" y="627"/>
                </a:lnTo>
                <a:lnTo>
                  <a:pt x="1017" y="555"/>
                </a:lnTo>
                <a:lnTo>
                  <a:pt x="1035" y="516"/>
                </a:lnTo>
                <a:lnTo>
                  <a:pt x="1060" y="484"/>
                </a:lnTo>
                <a:lnTo>
                  <a:pt x="1089" y="453"/>
                </a:lnTo>
                <a:lnTo>
                  <a:pt x="1119" y="426"/>
                </a:lnTo>
                <a:lnTo>
                  <a:pt x="1146" y="408"/>
                </a:lnTo>
                <a:lnTo>
                  <a:pt x="1197" y="381"/>
                </a:lnTo>
                <a:lnTo>
                  <a:pt x="1239" y="330"/>
                </a:lnTo>
                <a:lnTo>
                  <a:pt x="1263" y="273"/>
                </a:lnTo>
                <a:lnTo>
                  <a:pt x="1272" y="222"/>
                </a:lnTo>
                <a:lnTo>
                  <a:pt x="1272" y="180"/>
                </a:lnTo>
                <a:lnTo>
                  <a:pt x="1260" y="147"/>
                </a:lnTo>
                <a:lnTo>
                  <a:pt x="1239" y="108"/>
                </a:lnTo>
                <a:lnTo>
                  <a:pt x="1209" y="78"/>
                </a:lnTo>
                <a:lnTo>
                  <a:pt x="1182" y="54"/>
                </a:lnTo>
                <a:lnTo>
                  <a:pt x="1149" y="30"/>
                </a:lnTo>
                <a:lnTo>
                  <a:pt x="1089" y="12"/>
                </a:lnTo>
                <a:lnTo>
                  <a:pt x="1041" y="6"/>
                </a:lnTo>
                <a:lnTo>
                  <a:pt x="963" y="0"/>
                </a:lnTo>
                <a:lnTo>
                  <a:pt x="882" y="9"/>
                </a:lnTo>
                <a:lnTo>
                  <a:pt x="828" y="28"/>
                </a:lnTo>
                <a:lnTo>
                  <a:pt x="744" y="69"/>
                </a:lnTo>
                <a:lnTo>
                  <a:pt x="668" y="116"/>
                </a:lnTo>
                <a:lnTo>
                  <a:pt x="552" y="135"/>
                </a:lnTo>
                <a:lnTo>
                  <a:pt x="438" y="135"/>
                </a:lnTo>
                <a:lnTo>
                  <a:pt x="303" y="93"/>
                </a:lnTo>
                <a:lnTo>
                  <a:pt x="246" y="45"/>
                </a:lnTo>
                <a:lnTo>
                  <a:pt x="204" y="27"/>
                </a:lnTo>
                <a:lnTo>
                  <a:pt x="162" y="24"/>
                </a:lnTo>
                <a:lnTo>
                  <a:pt x="138" y="30"/>
                </a:lnTo>
                <a:lnTo>
                  <a:pt x="108" y="39"/>
                </a:lnTo>
                <a:lnTo>
                  <a:pt x="87" y="57"/>
                </a:lnTo>
                <a:lnTo>
                  <a:pt x="60" y="72"/>
                </a:lnTo>
                <a:lnTo>
                  <a:pt x="36" y="102"/>
                </a:lnTo>
                <a:lnTo>
                  <a:pt x="24" y="13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29083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268288" y="566192"/>
            <a:ext cx="7696200" cy="990600"/>
          </a:xfrm>
          <a:noFill/>
          <a:ln/>
          <a:effectLst>
            <a:outerShdw dist="53882" dir="2700000" algn="ctr" rotWithShape="0">
              <a:schemeClr val="bg1">
                <a:alpha val="50000"/>
              </a:schemeClr>
            </a:outerShdw>
          </a:effectLst>
        </p:spPr>
        <p:txBody>
          <a:bodyPr lIns="92075" tIns="46038" rIns="92075" bIns="46038" anchor="ctr">
            <a:normAutofit/>
          </a:bodyPr>
          <a:lstStyle/>
          <a:p>
            <a:r>
              <a:rPr lang="ja-JP" altLang="en-US" sz="3200" b="1" dirty="0">
                <a:solidFill>
                  <a:srgbClr val="000000"/>
                </a:solidFill>
                <a:latin typeface="Times New Roman" pitchFamily="18" charset="0"/>
              </a:rPr>
              <a:t>テンプレートマッチングによる形状識別　２</a:t>
            </a:r>
          </a:p>
        </p:txBody>
      </p:sp>
      <p:pic>
        <p:nvPicPr>
          <p:cNvPr id="183299" name="Picture 3" descr="C:\My Documents\3 プレゼン資料\BMP\a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90" y="3471540"/>
            <a:ext cx="27463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3300" name="Picture 4" descr="C:\My Documents\3 プレゼン資料\BMP\a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833" y="3471540"/>
            <a:ext cx="307975"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3301" name="Picture 5" descr="C:\My Documents\3 プレゼン資料\BMP\a3.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4122" y="347154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83302" name="Picture 6" descr="C:\My Documents\3 プレゼン資料\BMP\a4.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8927" y="3852540"/>
            <a:ext cx="250825"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3303" name="Picture 7" descr="C:\My Documents\3 プレゼン資料\BMP\ab.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288" y="4233540"/>
            <a:ext cx="21748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3305" name="Picture 9" descr="C:\My Documents\3 プレゼン資料\BMP\b1.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3492178"/>
            <a:ext cx="206375" cy="296862"/>
          </a:xfrm>
          <a:prstGeom prst="rect">
            <a:avLst/>
          </a:prstGeom>
          <a:noFill/>
          <a:extLst>
            <a:ext uri="{909E8E84-426E-40DD-AFC4-6F175D3DCCD1}">
              <a14:hiddenFill xmlns:a14="http://schemas.microsoft.com/office/drawing/2010/main">
                <a:solidFill>
                  <a:srgbClr val="FFFFFF"/>
                </a:solidFill>
              </a14:hiddenFill>
            </a:ext>
          </a:extLst>
        </p:spPr>
      </p:pic>
      <p:pic>
        <p:nvPicPr>
          <p:cNvPr id="183307" name="Picture 11" descr="C:\My Documents\3 プレゼン資料\BMP\b2.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3458840"/>
            <a:ext cx="2286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3308" name="Picture 12" descr="C:\My Documents\3 プレゼン資料\BMP\b3.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0072" y="3462015"/>
            <a:ext cx="2508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183309" name="Picture 13" descr="C:\My Documents\3 プレゼン資料\BMP\b4.b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040" y="3865240"/>
            <a:ext cx="239713"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3310" name="Picture 14" descr="C:\My Documents\3 プレゼン資料\BMP\b5.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270053"/>
            <a:ext cx="239712" cy="331787"/>
          </a:xfrm>
          <a:prstGeom prst="rect">
            <a:avLst/>
          </a:prstGeom>
          <a:noFill/>
          <a:extLst>
            <a:ext uri="{909E8E84-426E-40DD-AFC4-6F175D3DCCD1}">
              <a14:hiddenFill xmlns:a14="http://schemas.microsoft.com/office/drawing/2010/main">
                <a:solidFill>
                  <a:srgbClr val="FFFFFF"/>
                </a:solidFill>
              </a14:hiddenFill>
            </a:ext>
          </a:extLst>
        </p:spPr>
      </p:pic>
      <p:pic>
        <p:nvPicPr>
          <p:cNvPr id="183312" name="Picture 16" descr="C:\My Documents\3 プレゼン資料\BMP\c1.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6999" y="4869160"/>
            <a:ext cx="250825" cy="263525"/>
          </a:xfrm>
          <a:prstGeom prst="rect">
            <a:avLst/>
          </a:prstGeom>
          <a:noFill/>
          <a:extLst>
            <a:ext uri="{909E8E84-426E-40DD-AFC4-6F175D3DCCD1}">
              <a14:hiddenFill xmlns:a14="http://schemas.microsoft.com/office/drawing/2010/main">
                <a:solidFill>
                  <a:srgbClr val="FFFFFF"/>
                </a:solidFill>
              </a14:hiddenFill>
            </a:ext>
          </a:extLst>
        </p:spPr>
      </p:pic>
      <p:pic>
        <p:nvPicPr>
          <p:cNvPr id="183313" name="Picture 17" descr="C:\My Documents\3 プレゼン資料\BMP\c2.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9900" y="5301208"/>
            <a:ext cx="239713" cy="274638"/>
          </a:xfrm>
          <a:prstGeom prst="rect">
            <a:avLst/>
          </a:prstGeom>
          <a:noFill/>
          <a:extLst>
            <a:ext uri="{909E8E84-426E-40DD-AFC4-6F175D3DCCD1}">
              <a14:hiddenFill xmlns:a14="http://schemas.microsoft.com/office/drawing/2010/main">
                <a:solidFill>
                  <a:srgbClr val="FFFFFF"/>
                </a:solidFill>
              </a14:hiddenFill>
            </a:ext>
          </a:extLst>
        </p:spPr>
      </p:pic>
      <p:pic>
        <p:nvPicPr>
          <p:cNvPr id="183314" name="Picture 18" descr="C:\My Documents\3 プレゼン資料\BMP\c3.bm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5825" y="5733256"/>
            <a:ext cx="193675" cy="274637"/>
          </a:xfrm>
          <a:prstGeom prst="rect">
            <a:avLst/>
          </a:prstGeom>
          <a:noFill/>
          <a:extLst>
            <a:ext uri="{909E8E84-426E-40DD-AFC4-6F175D3DCCD1}">
              <a14:hiddenFill xmlns:a14="http://schemas.microsoft.com/office/drawing/2010/main">
                <a:solidFill>
                  <a:srgbClr val="FFFFFF"/>
                </a:solidFill>
              </a14:hiddenFill>
            </a:ext>
          </a:extLst>
        </p:spPr>
      </p:pic>
      <p:pic>
        <p:nvPicPr>
          <p:cNvPr id="183315" name="Picture 19" descr="C:\My Documents\3 プレゼン資料\BMP\c4.bm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1900" y="5301208"/>
            <a:ext cx="217488" cy="296863"/>
          </a:xfrm>
          <a:prstGeom prst="rect">
            <a:avLst/>
          </a:prstGeom>
          <a:noFill/>
          <a:extLst>
            <a:ext uri="{909E8E84-426E-40DD-AFC4-6F175D3DCCD1}">
              <a14:hiddenFill xmlns:a14="http://schemas.microsoft.com/office/drawing/2010/main">
                <a:solidFill>
                  <a:srgbClr val="FFFFFF"/>
                </a:solidFill>
              </a14:hiddenFill>
            </a:ext>
          </a:extLst>
        </p:spPr>
      </p:pic>
      <p:pic>
        <p:nvPicPr>
          <p:cNvPr id="183316" name="Picture 20" descr="C:\My Documents\3 プレゼン資料\BMP\c5.bm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 y="4869160"/>
            <a:ext cx="217488" cy="342900"/>
          </a:xfrm>
          <a:prstGeom prst="rect">
            <a:avLst/>
          </a:prstGeom>
          <a:noFill/>
          <a:extLst>
            <a:ext uri="{909E8E84-426E-40DD-AFC4-6F175D3DCCD1}">
              <a14:hiddenFill xmlns:a14="http://schemas.microsoft.com/office/drawing/2010/main">
                <a:solidFill>
                  <a:srgbClr val="FFFFFF"/>
                </a:solidFill>
              </a14:hiddenFill>
            </a:ext>
          </a:extLst>
        </p:spPr>
      </p:pic>
      <p:sp>
        <p:nvSpPr>
          <p:cNvPr id="183317" name="Rectangle 21"/>
          <p:cNvSpPr>
            <a:spLocks noChangeArrowheads="1"/>
          </p:cNvSpPr>
          <p:nvPr/>
        </p:nvSpPr>
        <p:spPr bwMode="auto">
          <a:xfrm>
            <a:off x="609600" y="2030611"/>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b="1" dirty="0">
                <a:solidFill>
                  <a:schemeClr val="tx2"/>
                </a:solidFill>
                <a:latin typeface="Times New Roman" pitchFamily="18" charset="0"/>
              </a:rPr>
              <a:t>　　　</a:t>
            </a:r>
            <a:r>
              <a:rPr lang="ja-JP" altLang="en-US" b="1" dirty="0">
                <a:solidFill>
                  <a:srgbClr val="000000"/>
                </a:solidFill>
                <a:latin typeface="Times New Roman" pitchFamily="18" charset="0"/>
              </a:rPr>
              <a:t>テンプレートマッチングの場合：</a:t>
            </a:r>
          </a:p>
          <a:p>
            <a:pPr algn="l"/>
            <a:r>
              <a:rPr lang="ja-JP" altLang="en-US" b="1" dirty="0">
                <a:solidFill>
                  <a:srgbClr val="000000"/>
                </a:solidFill>
                <a:latin typeface="Times New Roman" pitchFamily="18" charset="0"/>
              </a:rPr>
              <a:t>　　　　　　範囲の位置と大きさは調整できない。</a:t>
            </a:r>
          </a:p>
        </p:txBody>
      </p:sp>
      <p:sp>
        <p:nvSpPr>
          <p:cNvPr id="183318" name="Line 22"/>
          <p:cNvSpPr>
            <a:spLocks noChangeShapeType="1"/>
          </p:cNvSpPr>
          <p:nvPr/>
        </p:nvSpPr>
        <p:spPr bwMode="auto">
          <a:xfrm>
            <a:off x="1676400" y="310324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19" name="Line 23"/>
          <p:cNvSpPr>
            <a:spLocks noChangeShapeType="1"/>
          </p:cNvSpPr>
          <p:nvPr/>
        </p:nvSpPr>
        <p:spPr bwMode="auto">
          <a:xfrm flipH="1">
            <a:off x="1371600" y="3103240"/>
            <a:ext cx="304800" cy="990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20" name="Line 24"/>
          <p:cNvSpPr>
            <a:spLocks noChangeShapeType="1"/>
          </p:cNvSpPr>
          <p:nvPr/>
        </p:nvSpPr>
        <p:spPr bwMode="auto">
          <a:xfrm flipV="1">
            <a:off x="1371600" y="4093840"/>
            <a:ext cx="99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21" name="Line 25"/>
          <p:cNvSpPr>
            <a:spLocks noChangeShapeType="1"/>
          </p:cNvSpPr>
          <p:nvPr/>
        </p:nvSpPr>
        <p:spPr bwMode="auto">
          <a:xfrm flipV="1">
            <a:off x="2362200" y="3103240"/>
            <a:ext cx="228600" cy="990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22" name="AutoShape 26"/>
          <p:cNvSpPr>
            <a:spLocks noChangeArrowheads="1"/>
          </p:cNvSpPr>
          <p:nvPr/>
        </p:nvSpPr>
        <p:spPr bwMode="auto">
          <a:xfrm>
            <a:off x="4549775" y="5871840"/>
            <a:ext cx="1676400" cy="533400"/>
          </a:xfrm>
          <a:prstGeom prst="wedgeRoundRectCallout">
            <a:avLst>
              <a:gd name="adj1" fmla="val -42329"/>
              <a:gd name="adj2" fmla="val -247190"/>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文字ａの範囲</a:t>
            </a:r>
          </a:p>
        </p:txBody>
      </p:sp>
      <p:sp>
        <p:nvSpPr>
          <p:cNvPr id="183323" name="Line 27"/>
          <p:cNvSpPr>
            <a:spLocks noChangeShapeType="1"/>
          </p:cNvSpPr>
          <p:nvPr/>
        </p:nvSpPr>
        <p:spPr bwMode="auto">
          <a:xfrm>
            <a:off x="1115616" y="2852935"/>
            <a:ext cx="3642692" cy="2380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24" name="Line 28"/>
          <p:cNvSpPr>
            <a:spLocks noChangeShapeType="1"/>
          </p:cNvSpPr>
          <p:nvPr/>
        </p:nvSpPr>
        <p:spPr bwMode="auto">
          <a:xfrm>
            <a:off x="1115616" y="2852936"/>
            <a:ext cx="1013420" cy="25922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25" name="Line 29"/>
          <p:cNvSpPr>
            <a:spLocks noChangeShapeType="1"/>
          </p:cNvSpPr>
          <p:nvPr/>
        </p:nvSpPr>
        <p:spPr bwMode="auto">
          <a:xfrm flipV="1">
            <a:off x="2095500" y="4652971"/>
            <a:ext cx="2700908" cy="78369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26" name="Line 30"/>
          <p:cNvSpPr>
            <a:spLocks noChangeShapeType="1"/>
          </p:cNvSpPr>
          <p:nvPr/>
        </p:nvSpPr>
        <p:spPr bwMode="auto">
          <a:xfrm flipH="1" flipV="1">
            <a:off x="4758308" y="2870138"/>
            <a:ext cx="38100" cy="17743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27" name="AutoShape 31"/>
          <p:cNvSpPr>
            <a:spLocks noChangeArrowheads="1"/>
          </p:cNvSpPr>
          <p:nvPr/>
        </p:nvSpPr>
        <p:spPr bwMode="auto">
          <a:xfrm>
            <a:off x="251520" y="5746576"/>
            <a:ext cx="2286000" cy="1066800"/>
          </a:xfrm>
          <a:prstGeom prst="wedgeEllipseCallout">
            <a:avLst>
              <a:gd name="adj1" fmla="val 6371"/>
              <a:gd name="adj2" fmla="val -21030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こうなっているかも知れない。</a:t>
            </a:r>
          </a:p>
        </p:txBody>
      </p:sp>
      <p:sp>
        <p:nvSpPr>
          <p:cNvPr id="183328" name="AutoShape 32"/>
          <p:cNvSpPr>
            <a:spLocks noChangeArrowheads="1"/>
          </p:cNvSpPr>
          <p:nvPr/>
        </p:nvSpPr>
        <p:spPr bwMode="auto">
          <a:xfrm>
            <a:off x="5723016" y="4781088"/>
            <a:ext cx="2362200" cy="1066800"/>
          </a:xfrm>
          <a:prstGeom prst="wedgeEllipseCallout">
            <a:avLst>
              <a:gd name="adj1" fmla="val -86155"/>
              <a:gd name="adj2" fmla="val -9122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800" b="1" dirty="0">
                <a:solidFill>
                  <a:srgbClr val="000000"/>
                </a:solidFill>
                <a:latin typeface="Times New Roman" pitchFamily="18" charset="0"/>
              </a:rPr>
              <a:t>こうなっているかも知れない。</a:t>
            </a:r>
          </a:p>
        </p:txBody>
      </p:sp>
      <p:sp>
        <p:nvSpPr>
          <p:cNvPr id="183329" name="AutoShape 33"/>
          <p:cNvSpPr>
            <a:spLocks noChangeArrowheads="1"/>
          </p:cNvSpPr>
          <p:nvPr/>
        </p:nvSpPr>
        <p:spPr bwMode="auto">
          <a:xfrm rot="5400000">
            <a:off x="6705600" y="2768278"/>
            <a:ext cx="914400" cy="533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30" name="Rectangle 34"/>
          <p:cNvSpPr>
            <a:spLocks noChangeArrowheads="1"/>
          </p:cNvSpPr>
          <p:nvPr/>
        </p:nvSpPr>
        <p:spPr bwMode="auto">
          <a:xfrm>
            <a:off x="6553200" y="369188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b="1" dirty="0">
                <a:solidFill>
                  <a:srgbClr val="000000"/>
                </a:solidFill>
                <a:latin typeface="Times New Roman" pitchFamily="18" charset="0"/>
              </a:rPr>
              <a:t>識別精度に限界</a:t>
            </a:r>
          </a:p>
        </p:txBody>
      </p:sp>
      <p:sp>
        <p:nvSpPr>
          <p:cNvPr id="183331" name="Freeform 35"/>
          <p:cNvSpPr>
            <a:spLocks/>
          </p:cNvSpPr>
          <p:nvPr/>
        </p:nvSpPr>
        <p:spPr bwMode="auto">
          <a:xfrm>
            <a:off x="1512391" y="3179440"/>
            <a:ext cx="2195513" cy="1681163"/>
          </a:xfrm>
          <a:custGeom>
            <a:avLst/>
            <a:gdLst>
              <a:gd name="T0" fmla="*/ 18 w 1383"/>
              <a:gd name="T1" fmla="*/ 285 h 1059"/>
              <a:gd name="T2" fmla="*/ 9 w 1383"/>
              <a:gd name="T3" fmla="*/ 321 h 1059"/>
              <a:gd name="T4" fmla="*/ 3 w 1383"/>
              <a:gd name="T5" fmla="*/ 363 h 1059"/>
              <a:gd name="T6" fmla="*/ 0 w 1383"/>
              <a:gd name="T7" fmla="*/ 420 h 1059"/>
              <a:gd name="T8" fmla="*/ 6 w 1383"/>
              <a:gd name="T9" fmla="*/ 480 h 1059"/>
              <a:gd name="T10" fmla="*/ 15 w 1383"/>
              <a:gd name="T11" fmla="*/ 552 h 1059"/>
              <a:gd name="T12" fmla="*/ 31 w 1383"/>
              <a:gd name="T13" fmla="*/ 617 h 1059"/>
              <a:gd name="T14" fmla="*/ 71 w 1383"/>
              <a:gd name="T15" fmla="*/ 737 h 1059"/>
              <a:gd name="T16" fmla="*/ 135 w 1383"/>
              <a:gd name="T17" fmla="*/ 857 h 1059"/>
              <a:gd name="T18" fmla="*/ 199 w 1383"/>
              <a:gd name="T19" fmla="*/ 929 h 1059"/>
              <a:gd name="T20" fmla="*/ 252 w 1383"/>
              <a:gd name="T21" fmla="*/ 972 h 1059"/>
              <a:gd name="T22" fmla="*/ 306 w 1383"/>
              <a:gd name="T23" fmla="*/ 1005 h 1059"/>
              <a:gd name="T24" fmla="*/ 390 w 1383"/>
              <a:gd name="T25" fmla="*/ 1041 h 1059"/>
              <a:gd name="T26" fmla="*/ 471 w 1383"/>
              <a:gd name="T27" fmla="*/ 1059 h 1059"/>
              <a:gd name="T28" fmla="*/ 527 w 1383"/>
              <a:gd name="T29" fmla="*/ 1057 h 1059"/>
              <a:gd name="T30" fmla="*/ 576 w 1383"/>
              <a:gd name="T31" fmla="*/ 1038 h 1059"/>
              <a:gd name="T32" fmla="*/ 630 w 1383"/>
              <a:gd name="T33" fmla="*/ 993 h 1059"/>
              <a:gd name="T34" fmla="*/ 681 w 1383"/>
              <a:gd name="T35" fmla="*/ 954 h 1059"/>
              <a:gd name="T36" fmla="*/ 726 w 1383"/>
              <a:gd name="T37" fmla="*/ 927 h 1059"/>
              <a:gd name="T38" fmla="*/ 759 w 1383"/>
              <a:gd name="T39" fmla="*/ 905 h 1059"/>
              <a:gd name="T40" fmla="*/ 810 w 1383"/>
              <a:gd name="T41" fmla="*/ 879 h 1059"/>
              <a:gd name="T42" fmla="*/ 858 w 1383"/>
              <a:gd name="T43" fmla="*/ 858 h 1059"/>
              <a:gd name="T44" fmla="*/ 911 w 1383"/>
              <a:gd name="T45" fmla="*/ 841 h 1059"/>
              <a:gd name="T46" fmla="*/ 1039 w 1383"/>
              <a:gd name="T47" fmla="*/ 809 h 1059"/>
              <a:gd name="T48" fmla="*/ 1128 w 1383"/>
              <a:gd name="T49" fmla="*/ 777 h 1059"/>
              <a:gd name="T50" fmla="*/ 1207 w 1383"/>
              <a:gd name="T51" fmla="*/ 737 h 1059"/>
              <a:gd name="T52" fmla="*/ 1275 w 1383"/>
              <a:gd name="T53" fmla="*/ 696 h 1059"/>
              <a:gd name="T54" fmla="*/ 1327 w 1383"/>
              <a:gd name="T55" fmla="*/ 633 h 1059"/>
              <a:gd name="T56" fmla="*/ 1341 w 1383"/>
              <a:gd name="T57" fmla="*/ 606 h 1059"/>
              <a:gd name="T58" fmla="*/ 1359 w 1383"/>
              <a:gd name="T59" fmla="*/ 529 h 1059"/>
              <a:gd name="T60" fmla="*/ 1371 w 1383"/>
              <a:gd name="T61" fmla="*/ 444 h 1059"/>
              <a:gd name="T62" fmla="*/ 1380 w 1383"/>
              <a:gd name="T63" fmla="*/ 369 h 1059"/>
              <a:gd name="T64" fmla="*/ 1383 w 1383"/>
              <a:gd name="T65" fmla="*/ 333 h 1059"/>
              <a:gd name="T66" fmla="*/ 1383 w 1383"/>
              <a:gd name="T67" fmla="*/ 288 h 1059"/>
              <a:gd name="T68" fmla="*/ 1371 w 1383"/>
              <a:gd name="T69" fmla="*/ 255 h 1059"/>
              <a:gd name="T70" fmla="*/ 1338 w 1383"/>
              <a:gd name="T71" fmla="*/ 201 h 1059"/>
              <a:gd name="T72" fmla="*/ 1302 w 1383"/>
              <a:gd name="T73" fmla="*/ 153 h 1059"/>
              <a:gd name="T74" fmla="*/ 1263 w 1383"/>
              <a:gd name="T75" fmla="*/ 129 h 1059"/>
              <a:gd name="T76" fmla="*/ 1179 w 1383"/>
              <a:gd name="T77" fmla="*/ 84 h 1059"/>
              <a:gd name="T78" fmla="*/ 1104 w 1383"/>
              <a:gd name="T79" fmla="*/ 45 h 1059"/>
              <a:gd name="T80" fmla="*/ 1044 w 1383"/>
              <a:gd name="T81" fmla="*/ 30 h 1059"/>
              <a:gd name="T82" fmla="*/ 1005 w 1383"/>
              <a:gd name="T83" fmla="*/ 18 h 1059"/>
              <a:gd name="T84" fmla="*/ 948 w 1383"/>
              <a:gd name="T85" fmla="*/ 9 h 1059"/>
              <a:gd name="T86" fmla="*/ 876 w 1383"/>
              <a:gd name="T87" fmla="*/ 3 h 1059"/>
              <a:gd name="T88" fmla="*/ 780 w 1383"/>
              <a:gd name="T89" fmla="*/ 0 h 1059"/>
              <a:gd name="T90" fmla="*/ 699 w 1383"/>
              <a:gd name="T91" fmla="*/ 6 h 1059"/>
              <a:gd name="T92" fmla="*/ 552 w 1383"/>
              <a:gd name="T93" fmla="*/ 18 h 1059"/>
              <a:gd name="T94" fmla="*/ 431 w 1383"/>
              <a:gd name="T95" fmla="*/ 33 h 1059"/>
              <a:gd name="T96" fmla="*/ 339 w 1383"/>
              <a:gd name="T97" fmla="*/ 54 h 1059"/>
              <a:gd name="T98" fmla="*/ 258 w 1383"/>
              <a:gd name="T99" fmla="*/ 78 h 1059"/>
              <a:gd name="T100" fmla="*/ 183 w 1383"/>
              <a:gd name="T101" fmla="*/ 113 h 1059"/>
              <a:gd name="T102" fmla="*/ 129 w 1383"/>
              <a:gd name="T103" fmla="*/ 144 h 1059"/>
              <a:gd name="T104" fmla="*/ 93 w 1383"/>
              <a:gd name="T105" fmla="*/ 180 h 1059"/>
              <a:gd name="T106" fmla="*/ 60 w 1383"/>
              <a:gd name="T107" fmla="*/ 213 h 1059"/>
              <a:gd name="T108" fmla="*/ 36 w 1383"/>
              <a:gd name="T109" fmla="*/ 249 h 1059"/>
              <a:gd name="T110" fmla="*/ 24 w 1383"/>
              <a:gd name="T111" fmla="*/ 28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3" h="1059">
                <a:moveTo>
                  <a:pt x="18" y="285"/>
                </a:moveTo>
                <a:lnTo>
                  <a:pt x="9" y="321"/>
                </a:lnTo>
                <a:lnTo>
                  <a:pt x="3" y="363"/>
                </a:lnTo>
                <a:lnTo>
                  <a:pt x="0" y="420"/>
                </a:lnTo>
                <a:lnTo>
                  <a:pt x="6" y="480"/>
                </a:lnTo>
                <a:lnTo>
                  <a:pt x="15" y="552"/>
                </a:lnTo>
                <a:lnTo>
                  <a:pt x="31" y="617"/>
                </a:lnTo>
                <a:lnTo>
                  <a:pt x="71" y="737"/>
                </a:lnTo>
                <a:lnTo>
                  <a:pt x="135" y="857"/>
                </a:lnTo>
                <a:lnTo>
                  <a:pt x="199" y="929"/>
                </a:lnTo>
                <a:lnTo>
                  <a:pt x="252" y="972"/>
                </a:lnTo>
                <a:lnTo>
                  <a:pt x="306" y="1005"/>
                </a:lnTo>
                <a:lnTo>
                  <a:pt x="390" y="1041"/>
                </a:lnTo>
                <a:lnTo>
                  <a:pt x="471" y="1059"/>
                </a:lnTo>
                <a:lnTo>
                  <a:pt x="527" y="1057"/>
                </a:lnTo>
                <a:lnTo>
                  <a:pt x="576" y="1038"/>
                </a:lnTo>
                <a:lnTo>
                  <a:pt x="630" y="993"/>
                </a:lnTo>
                <a:lnTo>
                  <a:pt x="681" y="954"/>
                </a:lnTo>
                <a:lnTo>
                  <a:pt x="726" y="927"/>
                </a:lnTo>
                <a:lnTo>
                  <a:pt x="759" y="905"/>
                </a:lnTo>
                <a:lnTo>
                  <a:pt x="810" y="879"/>
                </a:lnTo>
                <a:lnTo>
                  <a:pt x="858" y="858"/>
                </a:lnTo>
                <a:lnTo>
                  <a:pt x="911" y="841"/>
                </a:lnTo>
                <a:lnTo>
                  <a:pt x="1039" y="809"/>
                </a:lnTo>
                <a:lnTo>
                  <a:pt x="1128" y="777"/>
                </a:lnTo>
                <a:lnTo>
                  <a:pt x="1207" y="737"/>
                </a:lnTo>
                <a:lnTo>
                  <a:pt x="1275" y="696"/>
                </a:lnTo>
                <a:lnTo>
                  <a:pt x="1327" y="633"/>
                </a:lnTo>
                <a:lnTo>
                  <a:pt x="1341" y="606"/>
                </a:lnTo>
                <a:lnTo>
                  <a:pt x="1359" y="529"/>
                </a:lnTo>
                <a:lnTo>
                  <a:pt x="1371" y="444"/>
                </a:lnTo>
                <a:lnTo>
                  <a:pt x="1380" y="369"/>
                </a:lnTo>
                <a:lnTo>
                  <a:pt x="1383" y="333"/>
                </a:lnTo>
                <a:lnTo>
                  <a:pt x="1383" y="288"/>
                </a:lnTo>
                <a:lnTo>
                  <a:pt x="1371" y="255"/>
                </a:lnTo>
                <a:lnTo>
                  <a:pt x="1338" y="201"/>
                </a:lnTo>
                <a:lnTo>
                  <a:pt x="1302" y="153"/>
                </a:lnTo>
                <a:lnTo>
                  <a:pt x="1263" y="129"/>
                </a:lnTo>
                <a:lnTo>
                  <a:pt x="1179" y="84"/>
                </a:lnTo>
                <a:lnTo>
                  <a:pt x="1104" y="45"/>
                </a:lnTo>
                <a:lnTo>
                  <a:pt x="1044" y="30"/>
                </a:lnTo>
                <a:lnTo>
                  <a:pt x="1005" y="18"/>
                </a:lnTo>
                <a:lnTo>
                  <a:pt x="948" y="9"/>
                </a:lnTo>
                <a:lnTo>
                  <a:pt x="876" y="3"/>
                </a:lnTo>
                <a:lnTo>
                  <a:pt x="780" y="0"/>
                </a:lnTo>
                <a:lnTo>
                  <a:pt x="699" y="6"/>
                </a:lnTo>
                <a:lnTo>
                  <a:pt x="552" y="18"/>
                </a:lnTo>
                <a:lnTo>
                  <a:pt x="431" y="33"/>
                </a:lnTo>
                <a:lnTo>
                  <a:pt x="339" y="54"/>
                </a:lnTo>
                <a:lnTo>
                  <a:pt x="258" y="78"/>
                </a:lnTo>
                <a:lnTo>
                  <a:pt x="183" y="113"/>
                </a:lnTo>
                <a:lnTo>
                  <a:pt x="129" y="144"/>
                </a:lnTo>
                <a:lnTo>
                  <a:pt x="93" y="180"/>
                </a:lnTo>
                <a:lnTo>
                  <a:pt x="60" y="213"/>
                </a:lnTo>
                <a:lnTo>
                  <a:pt x="36" y="249"/>
                </a:lnTo>
                <a:lnTo>
                  <a:pt x="24" y="28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32" name="Freeform 36"/>
          <p:cNvSpPr>
            <a:spLocks/>
          </p:cNvSpPr>
          <p:nvPr/>
        </p:nvSpPr>
        <p:spPr bwMode="auto">
          <a:xfrm>
            <a:off x="3923928" y="3268340"/>
            <a:ext cx="1957388" cy="1468438"/>
          </a:xfrm>
          <a:custGeom>
            <a:avLst/>
            <a:gdLst>
              <a:gd name="T0" fmla="*/ 345 w 1233"/>
              <a:gd name="T1" fmla="*/ 892 h 925"/>
              <a:gd name="T2" fmla="*/ 429 w 1233"/>
              <a:gd name="T3" fmla="*/ 916 h 925"/>
              <a:gd name="T4" fmla="*/ 543 w 1233"/>
              <a:gd name="T5" fmla="*/ 925 h 925"/>
              <a:gd name="T6" fmla="*/ 612 w 1233"/>
              <a:gd name="T7" fmla="*/ 913 h 925"/>
              <a:gd name="T8" fmla="*/ 674 w 1233"/>
              <a:gd name="T9" fmla="*/ 896 h 925"/>
              <a:gd name="T10" fmla="*/ 735 w 1233"/>
              <a:gd name="T11" fmla="*/ 838 h 925"/>
              <a:gd name="T12" fmla="*/ 768 w 1233"/>
              <a:gd name="T13" fmla="*/ 784 h 925"/>
              <a:gd name="T14" fmla="*/ 783 w 1233"/>
              <a:gd name="T15" fmla="*/ 724 h 925"/>
              <a:gd name="T16" fmla="*/ 795 w 1233"/>
              <a:gd name="T17" fmla="*/ 664 h 925"/>
              <a:gd name="T18" fmla="*/ 810 w 1233"/>
              <a:gd name="T19" fmla="*/ 624 h 925"/>
              <a:gd name="T20" fmla="*/ 828 w 1233"/>
              <a:gd name="T21" fmla="*/ 601 h 925"/>
              <a:gd name="T22" fmla="*/ 852 w 1233"/>
              <a:gd name="T23" fmla="*/ 571 h 925"/>
              <a:gd name="T24" fmla="*/ 888 w 1233"/>
              <a:gd name="T25" fmla="*/ 538 h 925"/>
              <a:gd name="T26" fmla="*/ 938 w 1233"/>
              <a:gd name="T27" fmla="*/ 504 h 925"/>
              <a:gd name="T28" fmla="*/ 1034 w 1233"/>
              <a:gd name="T29" fmla="*/ 456 h 925"/>
              <a:gd name="T30" fmla="*/ 1116 w 1233"/>
              <a:gd name="T31" fmla="*/ 418 h 925"/>
              <a:gd name="T32" fmla="*/ 1178 w 1233"/>
              <a:gd name="T33" fmla="*/ 368 h 925"/>
              <a:gd name="T34" fmla="*/ 1227 w 1233"/>
              <a:gd name="T35" fmla="*/ 283 h 925"/>
              <a:gd name="T36" fmla="*/ 1233 w 1233"/>
              <a:gd name="T37" fmla="*/ 235 h 925"/>
              <a:gd name="T38" fmla="*/ 1226 w 1233"/>
              <a:gd name="T39" fmla="*/ 176 h 925"/>
              <a:gd name="T40" fmla="*/ 1194 w 1233"/>
              <a:gd name="T41" fmla="*/ 139 h 925"/>
              <a:gd name="T42" fmla="*/ 1134 w 1233"/>
              <a:gd name="T43" fmla="*/ 91 h 925"/>
              <a:gd name="T44" fmla="*/ 1090 w 1233"/>
              <a:gd name="T45" fmla="*/ 64 h 925"/>
              <a:gd name="T46" fmla="*/ 1047 w 1233"/>
              <a:gd name="T47" fmla="*/ 43 h 925"/>
              <a:gd name="T48" fmla="*/ 999 w 1233"/>
              <a:gd name="T49" fmla="*/ 31 h 925"/>
              <a:gd name="T50" fmla="*/ 942 w 1233"/>
              <a:gd name="T51" fmla="*/ 16 h 925"/>
              <a:gd name="T52" fmla="*/ 866 w 1233"/>
              <a:gd name="T53" fmla="*/ 8 h 925"/>
              <a:gd name="T54" fmla="*/ 386 w 1233"/>
              <a:gd name="T55" fmla="*/ 0 h 925"/>
              <a:gd name="T56" fmla="*/ 303 w 1233"/>
              <a:gd name="T57" fmla="*/ 7 h 925"/>
              <a:gd name="T58" fmla="*/ 250 w 1233"/>
              <a:gd name="T59" fmla="*/ 16 h 925"/>
              <a:gd name="T60" fmla="*/ 201 w 1233"/>
              <a:gd name="T61" fmla="*/ 31 h 925"/>
              <a:gd name="T62" fmla="*/ 159 w 1233"/>
              <a:gd name="T63" fmla="*/ 46 h 925"/>
              <a:gd name="T64" fmla="*/ 123 w 1233"/>
              <a:gd name="T65" fmla="*/ 67 h 925"/>
              <a:gd name="T66" fmla="*/ 98 w 1233"/>
              <a:gd name="T67" fmla="*/ 88 h 925"/>
              <a:gd name="T68" fmla="*/ 66 w 1233"/>
              <a:gd name="T69" fmla="*/ 109 h 925"/>
              <a:gd name="T70" fmla="*/ 42 w 1233"/>
              <a:gd name="T71" fmla="*/ 139 h 925"/>
              <a:gd name="T72" fmla="*/ 15 w 1233"/>
              <a:gd name="T73" fmla="*/ 178 h 925"/>
              <a:gd name="T74" fmla="*/ 10 w 1233"/>
              <a:gd name="T75" fmla="*/ 216 h 925"/>
              <a:gd name="T76" fmla="*/ 0 w 1233"/>
              <a:gd name="T77" fmla="*/ 262 h 925"/>
              <a:gd name="T78" fmla="*/ 3 w 1233"/>
              <a:gd name="T79" fmla="*/ 313 h 925"/>
              <a:gd name="T80" fmla="*/ 18 w 1233"/>
              <a:gd name="T81" fmla="*/ 406 h 925"/>
              <a:gd name="T82" fmla="*/ 51 w 1233"/>
              <a:gd name="T83" fmla="*/ 478 h 925"/>
              <a:gd name="T84" fmla="*/ 90 w 1233"/>
              <a:gd name="T85" fmla="*/ 532 h 925"/>
              <a:gd name="T86" fmla="*/ 130 w 1233"/>
              <a:gd name="T87" fmla="*/ 584 h 925"/>
              <a:gd name="T88" fmla="*/ 168 w 1233"/>
              <a:gd name="T89" fmla="*/ 631 h 925"/>
              <a:gd name="T90" fmla="*/ 186 w 1233"/>
              <a:gd name="T91" fmla="*/ 696 h 925"/>
              <a:gd name="T92" fmla="*/ 192 w 1233"/>
              <a:gd name="T93" fmla="*/ 745 h 925"/>
              <a:gd name="T94" fmla="*/ 222 w 1233"/>
              <a:gd name="T95" fmla="*/ 805 h 925"/>
              <a:gd name="T96" fmla="*/ 270 w 1233"/>
              <a:gd name="T97" fmla="*/ 853 h 925"/>
              <a:gd name="T98" fmla="*/ 346 w 1233"/>
              <a:gd name="T99" fmla="*/ 89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3" h="925">
                <a:moveTo>
                  <a:pt x="345" y="892"/>
                </a:moveTo>
                <a:lnTo>
                  <a:pt x="429" y="916"/>
                </a:lnTo>
                <a:lnTo>
                  <a:pt x="543" y="925"/>
                </a:lnTo>
                <a:lnTo>
                  <a:pt x="612" y="913"/>
                </a:lnTo>
                <a:lnTo>
                  <a:pt x="674" y="896"/>
                </a:lnTo>
                <a:lnTo>
                  <a:pt x="735" y="838"/>
                </a:lnTo>
                <a:lnTo>
                  <a:pt x="768" y="784"/>
                </a:lnTo>
                <a:lnTo>
                  <a:pt x="783" y="724"/>
                </a:lnTo>
                <a:lnTo>
                  <a:pt x="795" y="664"/>
                </a:lnTo>
                <a:lnTo>
                  <a:pt x="810" y="624"/>
                </a:lnTo>
                <a:lnTo>
                  <a:pt x="828" y="601"/>
                </a:lnTo>
                <a:lnTo>
                  <a:pt x="852" y="571"/>
                </a:lnTo>
                <a:lnTo>
                  <a:pt x="888" y="538"/>
                </a:lnTo>
                <a:lnTo>
                  <a:pt x="938" y="504"/>
                </a:lnTo>
                <a:lnTo>
                  <a:pt x="1034" y="456"/>
                </a:lnTo>
                <a:lnTo>
                  <a:pt x="1116" y="418"/>
                </a:lnTo>
                <a:lnTo>
                  <a:pt x="1178" y="368"/>
                </a:lnTo>
                <a:lnTo>
                  <a:pt x="1227" y="283"/>
                </a:lnTo>
                <a:lnTo>
                  <a:pt x="1233" y="235"/>
                </a:lnTo>
                <a:lnTo>
                  <a:pt x="1226" y="176"/>
                </a:lnTo>
                <a:lnTo>
                  <a:pt x="1194" y="139"/>
                </a:lnTo>
                <a:lnTo>
                  <a:pt x="1134" y="91"/>
                </a:lnTo>
                <a:lnTo>
                  <a:pt x="1090" y="64"/>
                </a:lnTo>
                <a:lnTo>
                  <a:pt x="1047" y="43"/>
                </a:lnTo>
                <a:lnTo>
                  <a:pt x="999" y="31"/>
                </a:lnTo>
                <a:lnTo>
                  <a:pt x="942" y="16"/>
                </a:lnTo>
                <a:lnTo>
                  <a:pt x="866" y="8"/>
                </a:lnTo>
                <a:lnTo>
                  <a:pt x="386" y="0"/>
                </a:lnTo>
                <a:lnTo>
                  <a:pt x="303" y="7"/>
                </a:lnTo>
                <a:lnTo>
                  <a:pt x="250" y="16"/>
                </a:lnTo>
                <a:lnTo>
                  <a:pt x="201" y="31"/>
                </a:lnTo>
                <a:lnTo>
                  <a:pt x="159" y="46"/>
                </a:lnTo>
                <a:lnTo>
                  <a:pt x="123" y="67"/>
                </a:lnTo>
                <a:lnTo>
                  <a:pt x="98" y="88"/>
                </a:lnTo>
                <a:lnTo>
                  <a:pt x="66" y="109"/>
                </a:lnTo>
                <a:lnTo>
                  <a:pt x="42" y="139"/>
                </a:lnTo>
                <a:lnTo>
                  <a:pt x="15" y="178"/>
                </a:lnTo>
                <a:lnTo>
                  <a:pt x="10" y="216"/>
                </a:lnTo>
                <a:lnTo>
                  <a:pt x="0" y="262"/>
                </a:lnTo>
                <a:lnTo>
                  <a:pt x="3" y="313"/>
                </a:lnTo>
                <a:lnTo>
                  <a:pt x="18" y="406"/>
                </a:lnTo>
                <a:lnTo>
                  <a:pt x="51" y="478"/>
                </a:lnTo>
                <a:lnTo>
                  <a:pt x="90" y="532"/>
                </a:lnTo>
                <a:lnTo>
                  <a:pt x="130" y="584"/>
                </a:lnTo>
                <a:lnTo>
                  <a:pt x="168" y="631"/>
                </a:lnTo>
                <a:lnTo>
                  <a:pt x="186" y="696"/>
                </a:lnTo>
                <a:lnTo>
                  <a:pt x="192" y="745"/>
                </a:lnTo>
                <a:lnTo>
                  <a:pt x="222" y="805"/>
                </a:lnTo>
                <a:lnTo>
                  <a:pt x="270" y="853"/>
                </a:lnTo>
                <a:lnTo>
                  <a:pt x="346" y="89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333" name="Freeform 37"/>
          <p:cNvSpPr>
            <a:spLocks/>
          </p:cNvSpPr>
          <p:nvPr/>
        </p:nvSpPr>
        <p:spPr bwMode="auto">
          <a:xfrm>
            <a:off x="2476500" y="4725144"/>
            <a:ext cx="2019300" cy="1423988"/>
          </a:xfrm>
          <a:custGeom>
            <a:avLst/>
            <a:gdLst>
              <a:gd name="T0" fmla="*/ 24 w 1272"/>
              <a:gd name="T1" fmla="*/ 135 h 897"/>
              <a:gd name="T2" fmla="*/ 9 w 1272"/>
              <a:gd name="T3" fmla="*/ 192 h 897"/>
              <a:gd name="T4" fmla="*/ 0 w 1272"/>
              <a:gd name="T5" fmla="*/ 264 h 897"/>
              <a:gd name="T6" fmla="*/ 9 w 1272"/>
              <a:gd name="T7" fmla="*/ 336 h 897"/>
              <a:gd name="T8" fmla="*/ 27 w 1272"/>
              <a:gd name="T9" fmla="*/ 411 h 897"/>
              <a:gd name="T10" fmla="*/ 51 w 1272"/>
              <a:gd name="T11" fmla="*/ 477 h 897"/>
              <a:gd name="T12" fmla="*/ 90 w 1272"/>
              <a:gd name="T13" fmla="*/ 561 h 897"/>
              <a:gd name="T14" fmla="*/ 141 w 1272"/>
              <a:gd name="T15" fmla="*/ 636 h 897"/>
              <a:gd name="T16" fmla="*/ 207 w 1272"/>
              <a:gd name="T17" fmla="*/ 696 h 897"/>
              <a:gd name="T18" fmla="*/ 273 w 1272"/>
              <a:gd name="T19" fmla="*/ 747 h 897"/>
              <a:gd name="T20" fmla="*/ 348 w 1272"/>
              <a:gd name="T21" fmla="*/ 801 h 897"/>
              <a:gd name="T22" fmla="*/ 420 w 1272"/>
              <a:gd name="T23" fmla="*/ 840 h 897"/>
              <a:gd name="T24" fmla="*/ 501 w 1272"/>
              <a:gd name="T25" fmla="*/ 873 h 897"/>
              <a:gd name="T26" fmla="*/ 495 w 1272"/>
              <a:gd name="T27" fmla="*/ 876 h 897"/>
              <a:gd name="T28" fmla="*/ 597 w 1272"/>
              <a:gd name="T29" fmla="*/ 891 h 897"/>
              <a:gd name="T30" fmla="*/ 663 w 1272"/>
              <a:gd name="T31" fmla="*/ 897 h 897"/>
              <a:gd name="T32" fmla="*/ 740 w 1272"/>
              <a:gd name="T33" fmla="*/ 884 h 897"/>
              <a:gd name="T34" fmla="*/ 846 w 1272"/>
              <a:gd name="T35" fmla="*/ 825 h 897"/>
              <a:gd name="T36" fmla="*/ 927 w 1272"/>
              <a:gd name="T37" fmla="*/ 750 h 897"/>
              <a:gd name="T38" fmla="*/ 975 w 1272"/>
              <a:gd name="T39" fmla="*/ 687 h 897"/>
              <a:gd name="T40" fmla="*/ 1008 w 1272"/>
              <a:gd name="T41" fmla="*/ 627 h 897"/>
              <a:gd name="T42" fmla="*/ 1017 w 1272"/>
              <a:gd name="T43" fmla="*/ 555 h 897"/>
              <a:gd name="T44" fmla="*/ 1035 w 1272"/>
              <a:gd name="T45" fmla="*/ 516 h 897"/>
              <a:gd name="T46" fmla="*/ 1060 w 1272"/>
              <a:gd name="T47" fmla="*/ 484 h 897"/>
              <a:gd name="T48" fmla="*/ 1089 w 1272"/>
              <a:gd name="T49" fmla="*/ 453 h 897"/>
              <a:gd name="T50" fmla="*/ 1119 w 1272"/>
              <a:gd name="T51" fmla="*/ 426 h 897"/>
              <a:gd name="T52" fmla="*/ 1146 w 1272"/>
              <a:gd name="T53" fmla="*/ 408 h 897"/>
              <a:gd name="T54" fmla="*/ 1197 w 1272"/>
              <a:gd name="T55" fmla="*/ 381 h 897"/>
              <a:gd name="T56" fmla="*/ 1239 w 1272"/>
              <a:gd name="T57" fmla="*/ 330 h 897"/>
              <a:gd name="T58" fmla="*/ 1263 w 1272"/>
              <a:gd name="T59" fmla="*/ 273 h 897"/>
              <a:gd name="T60" fmla="*/ 1272 w 1272"/>
              <a:gd name="T61" fmla="*/ 222 h 897"/>
              <a:gd name="T62" fmla="*/ 1272 w 1272"/>
              <a:gd name="T63" fmla="*/ 180 h 897"/>
              <a:gd name="T64" fmla="*/ 1260 w 1272"/>
              <a:gd name="T65" fmla="*/ 147 h 897"/>
              <a:gd name="T66" fmla="*/ 1239 w 1272"/>
              <a:gd name="T67" fmla="*/ 108 h 897"/>
              <a:gd name="T68" fmla="*/ 1209 w 1272"/>
              <a:gd name="T69" fmla="*/ 78 h 897"/>
              <a:gd name="T70" fmla="*/ 1182 w 1272"/>
              <a:gd name="T71" fmla="*/ 54 h 897"/>
              <a:gd name="T72" fmla="*/ 1149 w 1272"/>
              <a:gd name="T73" fmla="*/ 30 h 897"/>
              <a:gd name="T74" fmla="*/ 1089 w 1272"/>
              <a:gd name="T75" fmla="*/ 12 h 897"/>
              <a:gd name="T76" fmla="*/ 1041 w 1272"/>
              <a:gd name="T77" fmla="*/ 6 h 897"/>
              <a:gd name="T78" fmla="*/ 963 w 1272"/>
              <a:gd name="T79" fmla="*/ 0 h 897"/>
              <a:gd name="T80" fmla="*/ 882 w 1272"/>
              <a:gd name="T81" fmla="*/ 9 h 897"/>
              <a:gd name="T82" fmla="*/ 828 w 1272"/>
              <a:gd name="T83" fmla="*/ 28 h 897"/>
              <a:gd name="T84" fmla="*/ 744 w 1272"/>
              <a:gd name="T85" fmla="*/ 69 h 897"/>
              <a:gd name="T86" fmla="*/ 668 w 1272"/>
              <a:gd name="T87" fmla="*/ 116 h 897"/>
              <a:gd name="T88" fmla="*/ 552 w 1272"/>
              <a:gd name="T89" fmla="*/ 135 h 897"/>
              <a:gd name="T90" fmla="*/ 438 w 1272"/>
              <a:gd name="T91" fmla="*/ 135 h 897"/>
              <a:gd name="T92" fmla="*/ 303 w 1272"/>
              <a:gd name="T93" fmla="*/ 93 h 897"/>
              <a:gd name="T94" fmla="*/ 246 w 1272"/>
              <a:gd name="T95" fmla="*/ 45 h 897"/>
              <a:gd name="T96" fmla="*/ 204 w 1272"/>
              <a:gd name="T97" fmla="*/ 27 h 897"/>
              <a:gd name="T98" fmla="*/ 162 w 1272"/>
              <a:gd name="T99" fmla="*/ 24 h 897"/>
              <a:gd name="T100" fmla="*/ 138 w 1272"/>
              <a:gd name="T101" fmla="*/ 30 h 897"/>
              <a:gd name="T102" fmla="*/ 108 w 1272"/>
              <a:gd name="T103" fmla="*/ 39 h 897"/>
              <a:gd name="T104" fmla="*/ 87 w 1272"/>
              <a:gd name="T105" fmla="*/ 57 h 897"/>
              <a:gd name="T106" fmla="*/ 60 w 1272"/>
              <a:gd name="T107" fmla="*/ 72 h 897"/>
              <a:gd name="T108" fmla="*/ 36 w 1272"/>
              <a:gd name="T109" fmla="*/ 102 h 897"/>
              <a:gd name="T110" fmla="*/ 24 w 1272"/>
              <a:gd name="T111" fmla="*/ 13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2" h="897">
                <a:moveTo>
                  <a:pt x="24" y="135"/>
                </a:moveTo>
                <a:lnTo>
                  <a:pt x="9" y="192"/>
                </a:lnTo>
                <a:lnTo>
                  <a:pt x="0" y="264"/>
                </a:lnTo>
                <a:lnTo>
                  <a:pt x="9" y="336"/>
                </a:lnTo>
                <a:lnTo>
                  <a:pt x="27" y="411"/>
                </a:lnTo>
                <a:lnTo>
                  <a:pt x="51" y="477"/>
                </a:lnTo>
                <a:lnTo>
                  <a:pt x="90" y="561"/>
                </a:lnTo>
                <a:lnTo>
                  <a:pt x="141" y="636"/>
                </a:lnTo>
                <a:lnTo>
                  <a:pt x="207" y="696"/>
                </a:lnTo>
                <a:lnTo>
                  <a:pt x="273" y="747"/>
                </a:lnTo>
                <a:lnTo>
                  <a:pt x="348" y="801"/>
                </a:lnTo>
                <a:lnTo>
                  <a:pt x="420" y="840"/>
                </a:lnTo>
                <a:lnTo>
                  <a:pt x="501" y="873"/>
                </a:lnTo>
                <a:lnTo>
                  <a:pt x="495" y="876"/>
                </a:lnTo>
                <a:lnTo>
                  <a:pt x="597" y="891"/>
                </a:lnTo>
                <a:lnTo>
                  <a:pt x="663" y="897"/>
                </a:lnTo>
                <a:lnTo>
                  <a:pt x="740" y="884"/>
                </a:lnTo>
                <a:lnTo>
                  <a:pt x="846" y="825"/>
                </a:lnTo>
                <a:lnTo>
                  <a:pt x="927" y="750"/>
                </a:lnTo>
                <a:lnTo>
                  <a:pt x="975" y="687"/>
                </a:lnTo>
                <a:lnTo>
                  <a:pt x="1008" y="627"/>
                </a:lnTo>
                <a:lnTo>
                  <a:pt x="1017" y="555"/>
                </a:lnTo>
                <a:lnTo>
                  <a:pt x="1035" y="516"/>
                </a:lnTo>
                <a:lnTo>
                  <a:pt x="1060" y="484"/>
                </a:lnTo>
                <a:lnTo>
                  <a:pt x="1089" y="453"/>
                </a:lnTo>
                <a:lnTo>
                  <a:pt x="1119" y="426"/>
                </a:lnTo>
                <a:lnTo>
                  <a:pt x="1146" y="408"/>
                </a:lnTo>
                <a:lnTo>
                  <a:pt x="1197" y="381"/>
                </a:lnTo>
                <a:lnTo>
                  <a:pt x="1239" y="330"/>
                </a:lnTo>
                <a:lnTo>
                  <a:pt x="1263" y="273"/>
                </a:lnTo>
                <a:lnTo>
                  <a:pt x="1272" y="222"/>
                </a:lnTo>
                <a:lnTo>
                  <a:pt x="1272" y="180"/>
                </a:lnTo>
                <a:lnTo>
                  <a:pt x="1260" y="147"/>
                </a:lnTo>
                <a:lnTo>
                  <a:pt x="1239" y="108"/>
                </a:lnTo>
                <a:lnTo>
                  <a:pt x="1209" y="78"/>
                </a:lnTo>
                <a:lnTo>
                  <a:pt x="1182" y="54"/>
                </a:lnTo>
                <a:lnTo>
                  <a:pt x="1149" y="30"/>
                </a:lnTo>
                <a:lnTo>
                  <a:pt x="1089" y="12"/>
                </a:lnTo>
                <a:lnTo>
                  <a:pt x="1041" y="6"/>
                </a:lnTo>
                <a:lnTo>
                  <a:pt x="963" y="0"/>
                </a:lnTo>
                <a:lnTo>
                  <a:pt x="882" y="9"/>
                </a:lnTo>
                <a:lnTo>
                  <a:pt x="828" y="28"/>
                </a:lnTo>
                <a:lnTo>
                  <a:pt x="744" y="69"/>
                </a:lnTo>
                <a:lnTo>
                  <a:pt x="668" y="116"/>
                </a:lnTo>
                <a:lnTo>
                  <a:pt x="552" y="135"/>
                </a:lnTo>
                <a:lnTo>
                  <a:pt x="438" y="135"/>
                </a:lnTo>
                <a:lnTo>
                  <a:pt x="303" y="93"/>
                </a:lnTo>
                <a:lnTo>
                  <a:pt x="246" y="45"/>
                </a:lnTo>
                <a:lnTo>
                  <a:pt x="204" y="27"/>
                </a:lnTo>
                <a:lnTo>
                  <a:pt x="162" y="24"/>
                </a:lnTo>
                <a:lnTo>
                  <a:pt x="138" y="30"/>
                </a:lnTo>
                <a:lnTo>
                  <a:pt x="108" y="39"/>
                </a:lnTo>
                <a:lnTo>
                  <a:pt x="87" y="57"/>
                </a:lnTo>
                <a:lnTo>
                  <a:pt x="60" y="72"/>
                </a:lnTo>
                <a:lnTo>
                  <a:pt x="36" y="102"/>
                </a:lnTo>
                <a:lnTo>
                  <a:pt x="24" y="13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737860917"/>
      </p:ext>
    </p:extLst>
  </p:cSld>
  <p:clrMapOvr>
    <a:masterClrMapping/>
  </p:clrMapOvr>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4691</TotalTime>
  <Words>4994</Words>
  <Application>Microsoft Office PowerPoint</Application>
  <PresentationFormat>画面に合わせる (4:3)</PresentationFormat>
  <Paragraphs>524</Paragraphs>
  <Slides>36</Slides>
  <Notes>33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36</vt:i4>
      </vt:variant>
    </vt:vector>
  </HeadingPairs>
  <TitlesOfParts>
    <vt:vector size="46" baseType="lpstr">
      <vt:lpstr>ＭＳ Ｐゴシック</vt:lpstr>
      <vt:lpstr>ＭＳ ゴシック</vt:lpstr>
      <vt:lpstr>Century</vt:lpstr>
      <vt:lpstr>Monotype Corsiva</vt:lpstr>
      <vt:lpstr>Tahoma</vt:lpstr>
      <vt:lpstr>Times New Roman</vt:lpstr>
      <vt:lpstr>Wingdings</vt:lpstr>
      <vt:lpstr>Straight Edge</vt:lpstr>
      <vt:lpstr>数式</vt:lpstr>
      <vt:lpstr>Equation.3</vt:lpstr>
      <vt:lpstr>PowerPoint プレゼンテーション</vt:lpstr>
      <vt:lpstr>製造工程における自動化</vt:lpstr>
      <vt:lpstr>パターン検査の現状</vt:lpstr>
      <vt:lpstr>パターン検査自動化技術の重要性</vt:lpstr>
      <vt:lpstr>　　　　　パターン検査装置の検査フロー</vt:lpstr>
      <vt:lpstr>　　　　　検査精度（検査出力値頻度分布） 　　　　　　　一般的なパターン検査装置</vt:lpstr>
      <vt:lpstr>形状識別概念図</vt:lpstr>
      <vt:lpstr>テンプレートマッチングによる形状識別　１</vt:lpstr>
      <vt:lpstr>テンプレートマッチングによる形状識別　２</vt:lpstr>
      <vt:lpstr>階層型ＮＮによる形状識別</vt:lpstr>
      <vt:lpstr>境界学習型ＮＮによる形状識別</vt:lpstr>
      <vt:lpstr>境界学習型ＮＮによる音の識別 （頻度分布）</vt:lpstr>
      <vt:lpstr>境界学習型ＮＮによる画像の識別 （頻度分布）</vt:lpstr>
      <vt:lpstr>識別方法の比較</vt:lpstr>
      <vt:lpstr>自動外観検査装置の種類</vt:lpstr>
      <vt:lpstr>画像処理方式のビジネスモデル</vt:lpstr>
      <vt:lpstr>ＯＶＩＴのビジネスモデル</vt:lpstr>
      <vt:lpstr>StaVaTesterのビジネスモデル</vt:lpstr>
      <vt:lpstr>StaVaTesterのビジネスモデルの優位性</vt:lpstr>
      <vt:lpstr>　　　　　StaVaTesterとは、</vt:lpstr>
      <vt:lpstr>　　　　　StaVaTesterの導入効果</vt:lpstr>
      <vt:lpstr>　　　　　StaVaTesterの適用対象</vt:lpstr>
      <vt:lpstr>　　　　　StaVaTesterの特長</vt:lpstr>
      <vt:lpstr>　　　　　StaVaTesterの標準仕様</vt:lpstr>
      <vt:lpstr>　　　　　卓上型StaVaTesterの構成</vt:lpstr>
      <vt:lpstr>　　　　　StaVaTesterの適用例</vt:lpstr>
      <vt:lpstr>　　　　　StaVaTesterの適用例</vt:lpstr>
      <vt:lpstr>　　　　　StaVaTesterの検査フロー</vt:lpstr>
      <vt:lpstr>　　　　　StaVaTesterの検査原理 　　　　　標準化変量（Standard Variable）</vt:lpstr>
      <vt:lpstr>　　　　　StaVaTesterの検査原理 　　　　　　　　類似度</vt:lpstr>
      <vt:lpstr>　　　　　検査精度（検査出力値頻度分布） 　　　　　　　StaVaTester</vt:lpstr>
      <vt:lpstr>　　　　　StaVaTesterの運用手順</vt:lpstr>
      <vt:lpstr>　　　　　StaVaTesterの導入手順</vt:lpstr>
      <vt:lpstr>　　　　　画像処理方式との違い 　　　　　　（検査精度の比較）</vt:lpstr>
      <vt:lpstr>　　　　　画像処理方式との違い 　　　　　　（設定される良品範囲）</vt:lpstr>
      <vt:lpstr>　　　　　画像処理方式との違い 　　　　　　（その他の違い）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傷検査装置について</dc:title>
  <dc:creator>TakSys0</dc:creator>
  <cp:lastModifiedBy>博 竹田</cp:lastModifiedBy>
  <cp:revision>187</cp:revision>
  <cp:lastPrinted>2013-05-17T09:04:05Z</cp:lastPrinted>
  <dcterms:created xsi:type="dcterms:W3CDTF">2007-02-11T09:55:05Z</dcterms:created>
  <dcterms:modified xsi:type="dcterms:W3CDTF">2021-09-06T00:49:27Z</dcterms:modified>
</cp:coreProperties>
</file>